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44C"/>
    <a:srgbClr val="CCCCFF"/>
    <a:srgbClr val="FF99FF"/>
    <a:srgbClr val="DDE848"/>
    <a:srgbClr val="40D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508" autoAdjust="0"/>
    <p:restoredTop sz="94660"/>
  </p:normalViewPr>
  <p:slideViewPr>
    <p:cSldViewPr snapToGrid="0">
      <p:cViewPr varScale="1">
        <p:scale>
          <a:sx n="83" d="100"/>
          <a:sy n="83" d="100"/>
        </p:scale>
        <p:origin x="23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B5E3-4E67-4144-8E90-8F313AA8F922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F712-9B77-4AD0-A7B0-5081415CF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164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B5E3-4E67-4144-8E90-8F313AA8F922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F712-9B77-4AD0-A7B0-5081415CF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17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B5E3-4E67-4144-8E90-8F313AA8F922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F712-9B77-4AD0-A7B0-5081415CF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62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B5E3-4E67-4144-8E90-8F313AA8F922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F712-9B77-4AD0-A7B0-5081415CF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8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B5E3-4E67-4144-8E90-8F313AA8F922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F712-9B77-4AD0-A7B0-5081415CF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89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B5E3-4E67-4144-8E90-8F313AA8F922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F712-9B77-4AD0-A7B0-5081415CF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75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B5E3-4E67-4144-8E90-8F313AA8F922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F712-9B77-4AD0-A7B0-5081415CF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746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B5E3-4E67-4144-8E90-8F313AA8F922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F712-9B77-4AD0-A7B0-5081415CF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685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B5E3-4E67-4144-8E90-8F313AA8F922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F712-9B77-4AD0-A7B0-5081415CF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827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B5E3-4E67-4144-8E90-8F313AA8F922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F712-9B77-4AD0-A7B0-5081415CF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476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B5E3-4E67-4144-8E90-8F313AA8F922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F712-9B77-4AD0-A7B0-5081415CF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428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BB5E3-4E67-4144-8E90-8F313AA8F922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9F712-9B77-4AD0-A7B0-5081415CF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59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6BD6F3-92D2-1F4A-A0DD-AD88C54DE7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/>
          <a:stretch/>
        </p:blipFill>
        <p:spPr>
          <a:xfrm>
            <a:off x="0" y="-467519"/>
            <a:ext cx="12215091" cy="73498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98FC91-278F-D44C-819A-09B771FB3CEF}"/>
              </a:ext>
            </a:extLst>
          </p:cNvPr>
          <p:cNvSpPr txBox="1"/>
          <p:nvPr/>
        </p:nvSpPr>
        <p:spPr>
          <a:xfrm>
            <a:off x="278781" y="172791"/>
            <a:ext cx="30219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Lucida Handwriting" panose="03010101010101010101" pitchFamily="66" charset="77"/>
              </a:rPr>
              <a:t>Growth</a:t>
            </a:r>
          </a:p>
          <a:p>
            <a:r>
              <a:rPr lang="en-US" sz="2800" dirty="0">
                <a:latin typeface="Lucida Handwriting" panose="03010101010101010101" pitchFamily="66" charset="77"/>
              </a:rPr>
              <a:t>Badgers Class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6310FE-2396-4844-A020-A5E1F0C5A1B8}"/>
              </a:ext>
            </a:extLst>
          </p:cNvPr>
          <p:cNvSpPr/>
          <p:nvPr/>
        </p:nvSpPr>
        <p:spPr>
          <a:xfrm>
            <a:off x="20879" y="1373120"/>
            <a:ext cx="3279883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000" b="1" u="sng" dirty="0">
              <a:latin typeface="Comic Sans MS" panose="030F0702030302020204" pitchFamily="66" charset="0"/>
            </a:endParaRPr>
          </a:p>
          <a:p>
            <a:pPr algn="ctr"/>
            <a:r>
              <a:rPr lang="en-GB" sz="2000" b="1" u="sng" dirty="0">
                <a:latin typeface="Comic Sans MS" panose="030F0702030302020204" pitchFamily="66" charset="0"/>
              </a:rPr>
              <a:t>As a Writer</a:t>
            </a:r>
          </a:p>
          <a:p>
            <a:pPr algn="ctr"/>
            <a:endParaRPr lang="en-GB" sz="1200" b="1" u="sng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>
                <a:latin typeface="Comic Sans MS" panose="030F0702030302020204" pitchFamily="66" charset="0"/>
              </a:rPr>
              <a:t>I will be learning about the book, ‘The Dragon Machine’, written by Helen Ward.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>
                <a:latin typeface="Comic Sans MS" panose="030F0702030302020204" pitchFamily="66" charset="0"/>
              </a:rPr>
              <a:t>I will make my own own guide to spotting dragons.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>
                <a:latin typeface="Comic Sans MS" panose="030F0702030302020204" pitchFamily="66" charset="0"/>
              </a:rPr>
              <a:t>I will use positional language.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>
                <a:latin typeface="Comic Sans MS" panose="030F0902030302020204" pitchFamily="66" charset="0"/>
              </a:rPr>
              <a:t>I will write a letter of advice including </a:t>
            </a:r>
            <a:r>
              <a:rPr lang="en-GB" sz="1300" i="1" dirty="0">
                <a:latin typeface="Comic Sans MS" panose="030F0902030302020204" pitchFamily="66" charset="0"/>
              </a:rPr>
              <a:t>would, should </a:t>
            </a:r>
            <a:r>
              <a:rPr lang="en-GB" sz="1300" dirty="0">
                <a:latin typeface="Comic Sans MS" panose="030F0902030302020204" pitchFamily="66" charset="0"/>
              </a:rPr>
              <a:t>and </a:t>
            </a:r>
            <a:r>
              <a:rPr lang="en-GB" sz="1300" i="1" dirty="0">
                <a:latin typeface="Comic Sans MS" panose="030F0902030302020204" pitchFamily="66" charset="0"/>
              </a:rPr>
              <a:t>could.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>
                <a:latin typeface="Comic Sans MS" panose="030F0902030302020204" pitchFamily="66" charset="0"/>
              </a:rPr>
              <a:t>I will make an </a:t>
            </a:r>
            <a:r>
              <a:rPr lang="en-GB" sz="1300" i="1" dirty="0" err="1">
                <a:latin typeface="Comic Sans MS" panose="030F0902030302020204" pitchFamily="66" charset="0"/>
              </a:rPr>
              <a:t>Encyclopedia</a:t>
            </a:r>
            <a:r>
              <a:rPr lang="en-GB" sz="1300" i="1" dirty="0">
                <a:latin typeface="Comic Sans MS" panose="030F0902030302020204" pitchFamily="66" charset="0"/>
              </a:rPr>
              <a:t> of Dragons w</a:t>
            </a:r>
            <a:r>
              <a:rPr lang="en-GB" sz="1300" dirty="0">
                <a:latin typeface="Comic Sans MS" panose="030F0902030302020204" pitchFamily="66" charset="0"/>
              </a:rPr>
              <a:t>hich includes a map.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>
                <a:latin typeface="Comic Sans MS" panose="030F0902030302020204" pitchFamily="66" charset="0"/>
              </a:rPr>
              <a:t>I will use expanded noun phrases.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>
                <a:latin typeface="Comic Sans MS" panose="030F0902030302020204" pitchFamily="66" charset="0"/>
              </a:rPr>
              <a:t>I will create a diagram of my own idea for a dragon machine and annotate it with my  own ideas.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>
                <a:latin typeface="Comic Sans MS" panose="030F0902030302020204" pitchFamily="66" charset="0"/>
              </a:rPr>
              <a:t>I will write a description of the Dragon Machine flying and finally crashing.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>
                <a:latin typeface="Comic Sans MS" panose="030F0702030302020204" pitchFamily="66" charset="0"/>
              </a:rPr>
              <a:t>I will create a story plan and ‘box up’ the main events.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>
                <a:latin typeface="Comic Sans MS" panose="030F0702030302020204" pitchFamily="66" charset="0"/>
              </a:rPr>
              <a:t>I will innovate a story using the original story structure.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>
                <a:latin typeface="Comic Sans MS" panose="030F0702030302020204" pitchFamily="66" charset="0"/>
              </a:rPr>
              <a:t>I will write, edit and publish my own story.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12C28B-6408-3A48-960A-16C3FA0C9A31}"/>
              </a:ext>
            </a:extLst>
          </p:cNvPr>
          <p:cNvSpPr/>
          <p:nvPr/>
        </p:nvSpPr>
        <p:spPr>
          <a:xfrm>
            <a:off x="8754191" y="-79285"/>
            <a:ext cx="328910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GB" sz="1700" b="1" u="sng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en-GB" sz="20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As a Scientist</a:t>
            </a:r>
          </a:p>
          <a:p>
            <a:pPr lvl="0" algn="ctr"/>
            <a:endParaRPr lang="en-GB" sz="1200" b="1" u="sng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Comic Sans MS" panose="030F0902030302020204" pitchFamily="66" charset="0"/>
              </a:rPr>
              <a:t>I will understand why it is important for a plant to spread it’s seeds.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Comic Sans MS" panose="030F0902030302020204" pitchFamily="66" charset="0"/>
              </a:rPr>
              <a:t>I will understand what is meant by the words ‘dispersal, disperse, pollination and seed.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Comic Sans MS" panose="030F0902030302020204" pitchFamily="66" charset="0"/>
              </a:rPr>
              <a:t>I will understand that plants disperse their seeds in different ways.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Comic Sans MS" panose="030F0902030302020204" pitchFamily="66" charset="0"/>
              </a:rPr>
              <a:t>I will understand that the design of the seed is crucial to the way it is dispersed.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Comic Sans MS" panose="030F0902030302020204" pitchFamily="66" charset="0"/>
              </a:rPr>
              <a:t>I will understand what beans need to grow and discuss the concept of hydroponics.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Comic Sans MS" panose="030F0902030302020204" pitchFamily="66" charset="0"/>
              </a:rPr>
              <a:t>I will understand what plants need to be healthy.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Comic Sans MS" panose="030F0902030302020204" pitchFamily="66" charset="0"/>
              </a:rPr>
              <a:t>I will learn about the various functions of a plant and their importance.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Comic Sans MS" panose="030F0902030302020204" pitchFamily="66" charset="0"/>
              </a:rPr>
              <a:t>I will observe cress growth and comment on my observations.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35DDB8-2468-6141-9EA1-E3179604A925}"/>
              </a:ext>
            </a:extLst>
          </p:cNvPr>
          <p:cNvSpPr/>
          <p:nvPr/>
        </p:nvSpPr>
        <p:spPr>
          <a:xfrm>
            <a:off x="3300762" y="1587733"/>
            <a:ext cx="545343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b="1" u="sng" dirty="0">
              <a:latin typeface="Comic Sans MS" panose="030F0702030302020204" pitchFamily="66" charset="0"/>
            </a:endParaRPr>
          </a:p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As a Mathematician </a:t>
            </a:r>
          </a:p>
          <a:p>
            <a:r>
              <a:rPr lang="en-GB" sz="1200" u="sng" dirty="0">
                <a:latin typeface="Comic Sans MS" panose="030F0702030302020204" pitchFamily="66" charset="0"/>
              </a:rPr>
              <a:t>Year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902030302020204" pitchFamily="66" charset="0"/>
              </a:rPr>
              <a:t>I will explain that objects can be grouped in different ways.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902030302020204" pitchFamily="66" charset="0"/>
              </a:rPr>
              <a:t>I will represent groups as repeated addition.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902030302020204" pitchFamily="66" charset="0"/>
              </a:rPr>
              <a:t>I will represent groups as multiplication.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902030302020204" pitchFamily="66" charset="0"/>
              </a:rPr>
              <a:t>I will represent the two times table in different ways.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902030302020204" pitchFamily="66" charset="0"/>
              </a:rPr>
              <a:t>I will count in tens as the tens 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902030302020204" pitchFamily="66" charset="0"/>
              </a:rPr>
              <a:t>I will represent the fives time table in different ways.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902030302020204" pitchFamily="66" charset="0"/>
              </a:rPr>
              <a:t>I will explain how groups of five and ten are related.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902030302020204" pitchFamily="66" charset="0"/>
              </a:rPr>
              <a:t>I will double two-digit numbers.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902030302020204" pitchFamily="66" charset="0"/>
              </a:rPr>
              <a:t>I will explain how halving and doubling are related.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902030302020204" pitchFamily="66" charset="0"/>
              </a:rPr>
              <a:t>I will halve two-digit numbers.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u="sng" dirty="0">
                <a:latin typeface="Comic Sans MS" panose="030F0702030302020204" pitchFamily="66" charset="0"/>
              </a:rPr>
              <a:t>Year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I will know that strategies for crossing the tens boundary can be used to count and calculate across the hundreds boundary in multiples of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I will know that knowledge of two-digit numbers can be extended to count across the hundreds boundary from/to any two-digit number in ones or tens.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I </a:t>
            </a:r>
            <a:r>
              <a:rPr lang="en-GB" sz="1200" dirty="0">
                <a:latin typeface="Comic Sans MS" panose="030F0902030302020204" pitchFamily="66" charset="0"/>
              </a:rPr>
              <a:t>will rotate two lines around a fixed point to make different sized angles.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902030302020204" pitchFamily="66" charset="0"/>
              </a:rPr>
              <a:t>I will learn that a right angle is a ‘square corner’ and identify them in the environment.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902030302020204" pitchFamily="66" charset="0"/>
              </a:rPr>
              <a:t>I will learn that a square is a rectangle in which the four sides are equal length.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0EC108-A7DE-C94D-9EEE-9E8D1DAFC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796" y="-257751"/>
            <a:ext cx="3239361" cy="20614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F9F5AF-6113-6745-A4A8-B7E4EFA51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160" y="5014417"/>
            <a:ext cx="2473466" cy="164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1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33A647-EA87-DA4B-95AD-82E5B05A8F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" t="6817" r="14698" b="-38"/>
          <a:stretch/>
        </p:blipFill>
        <p:spPr>
          <a:xfrm>
            <a:off x="0" y="0"/>
            <a:ext cx="12269625" cy="70239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C23604-63A2-E749-80D0-2E096A155DEE}"/>
              </a:ext>
            </a:extLst>
          </p:cNvPr>
          <p:cNvSpPr/>
          <p:nvPr/>
        </p:nvSpPr>
        <p:spPr>
          <a:xfrm>
            <a:off x="216975" y="252772"/>
            <a:ext cx="4262035" cy="5185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u="sng" dirty="0">
                <a:latin typeface="Comic Sans MS" panose="030F0702030302020204" pitchFamily="66" charset="0"/>
              </a:rPr>
              <a:t>As an Artist</a:t>
            </a:r>
            <a:endParaRPr lang="en-GB" sz="2000" dirty="0">
              <a:latin typeface="Comic Sans MS" panose="030F09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omic Sans MS" panose="030F0902030302020204" pitchFamily="66" charset="0"/>
              </a:rPr>
              <a:t>I will talk about other animators who make animations from their drawings such as Lauren Child and Andrew Fox.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omic Sans MS" panose="030F0902030302020204" pitchFamily="66" charset="0"/>
              </a:rPr>
              <a:t>I will use my sketchbook to explore my response to a chosen animator’s 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omic Sans MS" panose="030F0902030302020204" pitchFamily="66" charset="0"/>
              </a:rPr>
              <a:t>I will design and create an animated character.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omic Sans MS" panose="030F0902030302020204" pitchFamily="66" charset="0"/>
              </a:rPr>
              <a:t>I will use my imagination to think about how my character might move.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omic Sans MS" panose="030F0902030302020204" pitchFamily="66" charset="0"/>
              </a:rPr>
              <a:t>I will create a background for my character.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omic Sans MS" panose="030F0902030302020204" pitchFamily="66" charset="0"/>
              </a:rPr>
              <a:t>I will use digital media to film my animation.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omic Sans MS" panose="030F0902030302020204" pitchFamily="66" charset="0"/>
              </a:rPr>
              <a:t>I will share my moving drawing either through an animation or demonstrating  to my peers how it could move.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omic Sans MS" panose="030F0902030302020204" pitchFamily="66" charset="0"/>
              </a:rPr>
              <a:t>I will reflect and articulate my thoughts about my own artwork and that of my peers.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61620F-2837-5B47-A353-20D73BD14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85" y="5438433"/>
            <a:ext cx="2148885" cy="14195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CC180C-9544-124F-91F2-384150D4185C}"/>
              </a:ext>
            </a:extLst>
          </p:cNvPr>
          <p:cNvSpPr/>
          <p:nvPr/>
        </p:nvSpPr>
        <p:spPr>
          <a:xfrm>
            <a:off x="4429402" y="252772"/>
            <a:ext cx="3365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 </a:t>
            </a:r>
            <a:r>
              <a:rPr lang="en-GB" b="1" u="sng" dirty="0">
                <a:latin typeface="Comic Sans MS" panose="030F0702030302020204" pitchFamily="66" charset="0"/>
              </a:rPr>
              <a:t>As a Computational Thinker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BA26FB-BBF1-4543-8FA9-753295932D73}"/>
              </a:ext>
            </a:extLst>
          </p:cNvPr>
          <p:cNvSpPr/>
          <p:nvPr/>
        </p:nvSpPr>
        <p:spPr>
          <a:xfrm>
            <a:off x="3735091" y="748254"/>
            <a:ext cx="44325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Comic Sans MS" panose="030F0902030302020204" pitchFamily="66" charset="0"/>
                <a:ea typeface="Quicksand"/>
                <a:cs typeface="Quicksand"/>
              </a:rPr>
              <a:t>I will explore commands on a floor  robot.</a:t>
            </a:r>
          </a:p>
          <a:p>
            <a:pPr marL="9715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Comic Sans MS" panose="030F0902030302020204" pitchFamily="66" charset="0"/>
              </a:rPr>
              <a:t>I will think about the language used to give directions.</a:t>
            </a:r>
          </a:p>
          <a:p>
            <a:pPr marL="9715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Comic Sans MS" panose="030F0902030302020204" pitchFamily="66" charset="0"/>
              </a:rPr>
              <a:t>I will give and follow instructions.</a:t>
            </a:r>
          </a:p>
          <a:p>
            <a:pPr marL="9715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Comic Sans MS" panose="030F0902030302020204" pitchFamily="66" charset="0"/>
              </a:rPr>
              <a:t>I will program a floor robot to move forwards and backwards.</a:t>
            </a:r>
          </a:p>
          <a:p>
            <a:pPr marL="9715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Comic Sans MS" panose="030F0902030302020204" pitchFamily="66" charset="0"/>
              </a:rPr>
              <a:t>I will combine four direction commands to create sequences of movements.</a:t>
            </a:r>
          </a:p>
          <a:p>
            <a:pPr marL="9715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Comic Sans MS" panose="030F0902030302020204" pitchFamily="66" charset="0"/>
              </a:rPr>
              <a:t>I will plan a simple program and also debug the program.</a:t>
            </a:r>
          </a:p>
          <a:p>
            <a:pPr marL="9715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Comic Sans MS" panose="030F0902030302020204" pitchFamily="66" charset="0"/>
              </a:rPr>
              <a:t>I will find more than one solution to solve a problem.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3F8ECD-4938-3A4A-B2E5-423906D5D3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270" y="3954211"/>
            <a:ext cx="3323678" cy="25881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A0D9320-49A4-B54B-A5CE-439561BAF80E}"/>
              </a:ext>
            </a:extLst>
          </p:cNvPr>
          <p:cNvSpPr/>
          <p:nvPr/>
        </p:nvSpPr>
        <p:spPr>
          <a:xfrm>
            <a:off x="4429402" y="4524286"/>
            <a:ext cx="40560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00" b="1" u="sng" dirty="0">
                <a:latin typeface="Comic Sans MS" panose="030F0702030302020204" pitchFamily="66" charset="0"/>
              </a:rPr>
              <a:t>As a Musician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omic Sans MS" panose="030F0902030302020204" pitchFamily="66" charset="0"/>
              </a:rPr>
              <a:t>I will recognise and explore musical mood.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omic Sans MS" panose="030F0902030302020204" pitchFamily="66" charset="0"/>
              </a:rPr>
              <a:t>I will choose sounds to match a character, mood or theme.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omic Sans MS" panose="030F0902030302020204" pitchFamily="66" charset="0"/>
              </a:rPr>
              <a:t>I will sequence and combine sounds to tell stories and create effects.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omic Sans MS" panose="030F0902030302020204" pitchFamily="66" charset="0"/>
              </a:rPr>
              <a:t>I will create and perform soundscapes.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933CE0-2F44-194B-9EE4-D50688A867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868" y="4217682"/>
            <a:ext cx="565484" cy="56548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F6E698-E953-124D-B834-7C3922080C73}"/>
              </a:ext>
            </a:extLst>
          </p:cNvPr>
          <p:cNvSpPr/>
          <p:nvPr/>
        </p:nvSpPr>
        <p:spPr>
          <a:xfrm>
            <a:off x="8167606" y="252772"/>
            <a:ext cx="339413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As a Religious Explorer</a:t>
            </a:r>
          </a:p>
          <a:p>
            <a:pPr algn="ctr"/>
            <a:endParaRPr lang="en-GB" b="1" u="sng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Comic Sans MS" panose="030F0702030302020204" pitchFamily="66" charset="0"/>
              </a:rPr>
              <a:t>I will know and remember the meaning of salvation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Comic Sans MS" panose="030F0702030302020204" pitchFamily="66" charset="0"/>
              </a:rPr>
              <a:t>I will retell the Easter story and  know its meaning.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Comic Sans MS" panose="030F0702030302020204" pitchFamily="66" charset="0"/>
              </a:rPr>
              <a:t>I will know how the symbols of Easter help us understand the meaning of Easter for Christians.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Comic Sans MS" panose="030F0702030302020204" pitchFamily="66" charset="0"/>
              </a:rPr>
              <a:t>I will understand the meaning of ‘The Last Supper’ and ‘The Crucifixion’.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337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3D84C55-5343-9648-842B-686799EE4C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4FA848-2910-8D43-B340-FA42B3C91780}"/>
              </a:ext>
            </a:extLst>
          </p:cNvPr>
          <p:cNvSpPr/>
          <p:nvPr/>
        </p:nvSpPr>
        <p:spPr>
          <a:xfrm>
            <a:off x="8233396" y="130800"/>
            <a:ext cx="35237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u="sng" dirty="0">
                <a:latin typeface="Comic Sans MS" panose="030F0702030302020204" pitchFamily="66" charset="0"/>
              </a:rPr>
              <a:t>How you can help at home?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omic Sans MS" panose="030F0702030302020204" pitchFamily="66" charset="0"/>
              </a:rPr>
              <a:t>Please hear your child read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omic Sans MS" panose="030F0702030302020204" pitchFamily="66" charset="0"/>
              </a:rPr>
              <a:t>Please encourage your child to complete any homework they have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omic Sans MS" panose="030F0702030302020204" pitchFamily="66" charset="0"/>
              </a:rPr>
              <a:t>Please discuss any artwork you feel passionate about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omic Sans MS" panose="030F0702030302020204" pitchFamily="66" charset="0"/>
              </a:rPr>
              <a:t>Please practise counting with them. This can be forwards and backwards starting from any number below 1000.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omic Sans MS" panose="030F0702030302020204" pitchFamily="66" charset="0"/>
              </a:rPr>
              <a:t>Practise counting in 2s, 5s, 10s, 3s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omic Sans MS" panose="030F0702030302020204" pitchFamily="66" charset="0"/>
              </a:rPr>
              <a:t>Year 3 practise 3, 4 and 8 times tables.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CD827C-50CF-1C4B-8FD3-6C47F0F2AD38}"/>
              </a:ext>
            </a:extLst>
          </p:cNvPr>
          <p:cNvSpPr/>
          <p:nvPr/>
        </p:nvSpPr>
        <p:spPr>
          <a:xfrm>
            <a:off x="7798578" y="4512663"/>
            <a:ext cx="43934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u="sng" dirty="0">
                <a:latin typeface="Comic Sans MS" panose="030F0702030302020204" pitchFamily="66" charset="0"/>
              </a:rPr>
              <a:t>Badgers Class reminders </a:t>
            </a:r>
            <a:endParaRPr lang="en-GB" sz="32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latin typeface="Comic Sans MS" panose="030F0702030302020204" pitchFamily="66" charset="0"/>
              </a:rPr>
              <a:t>PE – we have PE every Thursday and Friday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latin typeface="Comic Sans MS" panose="030F0702030302020204" pitchFamily="66" charset="0"/>
              </a:rPr>
              <a:t>Homework – there will be 6 homework challenges this term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latin typeface="Comic Sans MS" panose="030F0702030302020204" pitchFamily="66" charset="0"/>
              </a:rPr>
              <a:t>Reading – Please hear your child read every day, this will be recorded and added to your child’s achievements.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68F270-5289-5F44-86AB-2E0826B15BAA}"/>
              </a:ext>
            </a:extLst>
          </p:cNvPr>
          <p:cNvSpPr/>
          <p:nvPr/>
        </p:nvSpPr>
        <p:spPr>
          <a:xfrm>
            <a:off x="4293232" y="5574492"/>
            <a:ext cx="333049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Wow Activities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Science Week-whole school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Year 2- Archery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Year 3- Ultimate frisbee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922D11-74AF-B048-B639-9B7B341174E4}"/>
              </a:ext>
            </a:extLst>
          </p:cNvPr>
          <p:cNvSpPr/>
          <p:nvPr/>
        </p:nvSpPr>
        <p:spPr>
          <a:xfrm>
            <a:off x="4118384" y="2746901"/>
            <a:ext cx="368019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As an Athlete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omic Sans MS" panose="030F0902030302020204" pitchFamily="66" charset="0"/>
              </a:rPr>
              <a:t>I will be able to explain why someone is working or performing well.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omic Sans MS" panose="030F0902030302020204" pitchFamily="66" charset="0"/>
              </a:rPr>
              <a:t>I will be able to recognise similarities and differences in performance.</a:t>
            </a:r>
            <a:endParaRPr lang="en-US" sz="1600" dirty="0">
              <a:latin typeface="Comic Sans MS" panose="030F09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omic Sans MS" panose="030F0902030302020204" pitchFamily="66" charset="0"/>
              </a:rPr>
              <a:t>I will develop and apply my dynamic balance on a line through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omic Sans MS" panose="030F0902030302020204" pitchFamily="66" charset="0"/>
              </a:rPr>
              <a:t>Focused skill development and competitive  games.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B1AA8D-152F-2C48-BA7F-B2DE8FAFF653}"/>
              </a:ext>
            </a:extLst>
          </p:cNvPr>
          <p:cNvSpPr/>
          <p:nvPr/>
        </p:nvSpPr>
        <p:spPr>
          <a:xfrm>
            <a:off x="265922" y="253910"/>
            <a:ext cx="369268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u="sng" dirty="0">
                <a:latin typeface="Comic Sans MS" panose="030F0702030302020204" pitchFamily="66" charset="0"/>
              </a:rPr>
              <a:t>As an Historian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Comic Sans MS" panose="030F0902030302020204" pitchFamily="66" charset="0"/>
              </a:rPr>
              <a:t>I will find out who Isaac Newton was and when he lived.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Comic Sans MS" panose="030F0902030302020204" pitchFamily="66" charset="0"/>
              </a:rPr>
              <a:t>I will find out out about Isaac Newton’s scientific discoveries.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Comic Sans MS" panose="030F0902030302020204" pitchFamily="66" charset="0"/>
              </a:rPr>
              <a:t>I will carry out scientific experiments connected to these discoveries,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Comic Sans MS" panose="030F0902030302020204" pitchFamily="66" charset="0"/>
              </a:rPr>
              <a:t>I will find how Isaac Newton interacted with other people and why this was important.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Comic Sans MS" panose="030F0902030302020204" pitchFamily="66" charset="0"/>
              </a:rPr>
              <a:t>I will find out how Isaac Newton let other people know about his 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Comic Sans MS" panose="030F0902030302020204" pitchFamily="66" charset="0"/>
              </a:rPr>
              <a:t>I will identify the similarities and differences between science in the seventeenth century and science now.</a:t>
            </a:r>
          </a:p>
          <a:p>
            <a:endParaRPr lang="en-GB" sz="1700" dirty="0">
              <a:latin typeface="Comic Sans MS" panose="030F09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866ED0-A243-1141-B771-02E4698F45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8" t="6338" r="20597" b="2145"/>
          <a:stretch/>
        </p:blipFill>
        <p:spPr>
          <a:xfrm>
            <a:off x="834729" y="5101391"/>
            <a:ext cx="2402288" cy="16447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1DA925-1834-0A49-9F22-DC693D4CC6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5"/>
          <a:stretch/>
        </p:blipFill>
        <p:spPr>
          <a:xfrm>
            <a:off x="4775524" y="130800"/>
            <a:ext cx="2585745" cy="155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01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3273</TotalTime>
  <Words>1027</Words>
  <Application>Microsoft Macintosh PowerPoint</Application>
  <PresentationFormat>Widescreen</PresentationFormat>
  <Paragraphs>101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Lucida Handwriting</vt:lpstr>
      <vt:lpstr>Quicksand</vt:lpstr>
      <vt:lpstr>Office Theme</vt:lpstr>
      <vt:lpstr>PowerPoint Presentation</vt:lpstr>
      <vt:lpstr>PowerPoint Presentation</vt:lpstr>
      <vt:lpstr>PowerPoint Presentation</vt:lpstr>
    </vt:vector>
  </TitlesOfParts>
  <Company>Berkley First School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Nursery Rhymes</dc:title>
  <dc:creator>Luci Pickford</dc:creator>
  <cp:lastModifiedBy>Jenny Collins</cp:lastModifiedBy>
  <cp:revision>320</cp:revision>
  <dcterms:created xsi:type="dcterms:W3CDTF">2019-09-02T17:34:27Z</dcterms:created>
  <dcterms:modified xsi:type="dcterms:W3CDTF">2024-02-29T21:13:02Z</dcterms:modified>
</cp:coreProperties>
</file>