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9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3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8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C77-C049-4BE8-A56E-6D9938D075B5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8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6">
                <a:lumMod val="60000"/>
                <a:lumOff val="40000"/>
              </a:schemeClr>
            </a:gs>
            <a:gs pos="89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419" y="1979384"/>
            <a:ext cx="3407466" cy="25860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1108" y="19225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1035" y="179249"/>
            <a:ext cx="4105205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English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This term our text will be Stanley’s Stick by John Hegley and Neal Layton. It will explore the theme of magic and imagination through nature and the environment.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As a writer </a:t>
            </a:r>
            <a:r>
              <a:rPr lang="en-GB" sz="1200" dirty="0">
                <a:latin typeface="HfW precursive" panose="00000500000000000000" pitchFamily="2" charset="0"/>
              </a:rPr>
              <a:t>I</a:t>
            </a:r>
            <a:r>
              <a:rPr lang="en-GB" sz="1200" dirty="0" smtClean="0">
                <a:latin typeface="HfW precursive" panose="00000500000000000000" pitchFamily="2" charset="0"/>
              </a:rPr>
              <a:t> will continue to develop the following skills….</a:t>
            </a:r>
          </a:p>
          <a:p>
            <a:r>
              <a:rPr lang="en-GB" sz="1200" b="1" u="sng" dirty="0" smtClean="0">
                <a:latin typeface="HfW precursive" panose="00000500000000000000" pitchFamily="2" charset="0"/>
              </a:rPr>
              <a:t>Spelling and handwriting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Spell by using sound mats and other supporting resources within lessons.</a:t>
            </a:r>
          </a:p>
          <a:p>
            <a:r>
              <a:rPr lang="en-GB" sz="1200" b="1" u="sng" dirty="0" smtClean="0">
                <a:latin typeface="HfW precursive" panose="00000500000000000000" pitchFamily="2" charset="0"/>
              </a:rPr>
              <a:t>Vocabulary and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How words can combine to make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Separate words with finger spaces.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Demarcate sentences with capital letters, full stops, question marks and exclamation marks.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Use suffixes ‘</a:t>
            </a:r>
            <a:r>
              <a:rPr lang="en-GB" sz="1200" dirty="0" err="1" smtClean="0">
                <a:latin typeface="HfW precursive" panose="00000500000000000000" pitchFamily="2" charset="0"/>
              </a:rPr>
              <a:t>er</a:t>
            </a:r>
            <a:r>
              <a:rPr lang="en-GB" sz="1200" dirty="0" smtClean="0">
                <a:latin typeface="HfW precursive" panose="00000500000000000000" pitchFamily="2" charset="0"/>
              </a:rPr>
              <a:t>’, ‘</a:t>
            </a:r>
            <a:r>
              <a:rPr lang="en-GB" sz="1200" dirty="0" err="1" smtClean="0">
                <a:latin typeface="HfW precursive" panose="00000500000000000000" pitchFamily="2" charset="0"/>
              </a:rPr>
              <a:t>est</a:t>
            </a:r>
            <a:r>
              <a:rPr lang="en-GB" sz="1200" dirty="0" smtClean="0">
                <a:latin typeface="HfW precursive" panose="00000500000000000000" pitchFamily="2" charset="0"/>
              </a:rPr>
              <a:t>’ in adjectives and use ‘</a:t>
            </a:r>
            <a:r>
              <a:rPr lang="en-GB" sz="1200" dirty="0" err="1" smtClean="0">
                <a:latin typeface="HfW precursive" panose="00000500000000000000" pitchFamily="2" charset="0"/>
              </a:rPr>
              <a:t>ly</a:t>
            </a:r>
            <a:r>
              <a:rPr lang="en-GB" sz="1200" dirty="0" smtClean="0">
                <a:latin typeface="HfW precursive" panose="00000500000000000000" pitchFamily="2" charset="0"/>
              </a:rPr>
              <a:t>’ to turn adjectives into adverbs.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Use commas to separate items in a list.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Use apostrophes to mark where letters are missing</a:t>
            </a:r>
          </a:p>
          <a:p>
            <a:r>
              <a:rPr lang="en-GB" sz="1200" b="1" u="sng" dirty="0" smtClean="0">
                <a:latin typeface="HfW precursive" panose="00000500000000000000" pitchFamily="2" charset="0"/>
              </a:rPr>
              <a:t>Writing (composition)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Write sentences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Saying out loud what I am going to write about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Composing a sentence orally before writing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Sequence sentences to form short narratives.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Re-reading what I have written to check it makes sense.</a:t>
            </a:r>
          </a:p>
          <a:p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continue to edit using purple pens where appropriate.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1261" y="322124"/>
            <a:ext cx="386568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  <a:effectLst>
            <a:outerShdw blurRad="50800" dist="50800" dir="5400000" sx="77000" sy="77000" algn="ctr" rotWithShape="0">
              <a:schemeClr val="accent6"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HfW precursive" panose="00000500000000000000" pitchFamily="2" charset="0"/>
              </a:rPr>
              <a:t>Term 4 theme - Growth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26949" y="1592901"/>
            <a:ext cx="2952291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HfW precursive" panose="00000500000000000000" pitchFamily="2" charset="0"/>
              </a:rPr>
              <a:t>English</a:t>
            </a:r>
          </a:p>
          <a:p>
            <a:pPr algn="ctr"/>
            <a:endParaRPr lang="en-GB" sz="1400" b="1" u="sng" dirty="0">
              <a:latin typeface="HfW precursive" panose="00000500000000000000" pitchFamily="2" charset="0"/>
            </a:endParaRPr>
          </a:p>
          <a:p>
            <a:r>
              <a:rPr lang="en-GB" sz="1400" dirty="0" smtClean="0">
                <a:latin typeface="HfW precursive" panose="00000500000000000000" pitchFamily="2" charset="0"/>
              </a:rPr>
              <a:t>I can…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Predict what might happen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my imagination to say and write what my stick can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Sequence the story, using adverbs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adjectives to describe and create a noun phrase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Plan an alternative story using six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Write my story, creating simple paragraphs.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the laptop to publish a small section of my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6">
                <a:lumMod val="60000"/>
                <a:lumOff val="40000"/>
              </a:schemeClr>
            </a:gs>
            <a:gs pos="89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5783" y="214462"/>
            <a:ext cx="4394569" cy="6340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HfW precursive" panose="00000500000000000000" pitchFamily="2" charset="0"/>
              </a:rPr>
              <a:t>As a reader</a:t>
            </a:r>
          </a:p>
          <a:p>
            <a:r>
              <a:rPr lang="en-GB" sz="1400" dirty="0">
                <a:latin typeface="HfW precursive" panose="00000500000000000000" pitchFamily="2" charset="0"/>
              </a:rPr>
              <a:t>I</a:t>
            </a:r>
            <a:r>
              <a:rPr lang="en-GB" sz="1400" dirty="0" smtClean="0">
                <a:latin typeface="HfW precursive" panose="00000500000000000000" pitchFamily="2" charset="0"/>
              </a:rPr>
              <a:t> will continue to develop the following skills through daily phonic lessons and reading throughout the week.</a:t>
            </a:r>
          </a:p>
          <a:p>
            <a:r>
              <a:rPr lang="en-GB" sz="1400" b="1" u="sng" dirty="0" smtClean="0">
                <a:latin typeface="HfW precursive" panose="00000500000000000000" pitchFamily="2" charset="0"/>
              </a:rPr>
              <a:t>Word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HfW precursive" panose="00000500000000000000" pitchFamily="2" charset="0"/>
              </a:rPr>
              <a:t>Apply </a:t>
            </a:r>
            <a:r>
              <a:rPr lang="en-GB" sz="1400" dirty="0" smtClean="0">
                <a:latin typeface="HfW precursive" panose="00000500000000000000" pitchFamily="2" charset="0"/>
              </a:rPr>
              <a:t>my phonic knowledge.</a:t>
            </a:r>
            <a:endParaRPr lang="en-GB" sz="1400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HfW precursive" panose="00000500000000000000" pitchFamily="2" charset="0"/>
              </a:rPr>
              <a:t>Read accurately by blending sounds in unfamiliar words containing graphemes already taught</a:t>
            </a:r>
            <a:r>
              <a:rPr lang="en-GB" sz="1400" dirty="0" smtClean="0">
                <a:latin typeface="HfW precursive" panose="000005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Read aloud accurately books that are consistent with my phonic 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Re-read these books to build up my fluency and confidence in word reading.</a:t>
            </a:r>
          </a:p>
          <a:p>
            <a:r>
              <a:rPr lang="en-GB" sz="1400" dirty="0" smtClean="0">
                <a:latin typeface="HfW precursive" panose="00000500000000000000" pitchFamily="2" charset="0"/>
              </a:rPr>
              <a:t>.</a:t>
            </a:r>
          </a:p>
          <a:p>
            <a:r>
              <a:rPr lang="en-GB" sz="1400" b="1" u="sng" dirty="0" smtClean="0">
                <a:latin typeface="HfW precursive" panose="00000500000000000000" pitchFamily="2" charset="0"/>
              </a:rPr>
              <a:t>Reading comprehension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Develop reading for pleasure through story time, library visits and texts ordered through the Somerset Library to enhance the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Recognise and join in with predictable phrases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Discussing word meanings, linking new meanings to those already known.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u="sng" dirty="0" smtClean="0">
                <a:latin typeface="HfW precursive" panose="00000500000000000000" pitchFamily="2" charset="0"/>
              </a:rPr>
              <a:t>How can you help me at home?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Listen to me read regularly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Share books for pleasure.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HfW precursive" panose="00000500000000000000" pitchFamily="2" charset="0"/>
            </a:endParaRPr>
          </a:p>
          <a:p>
            <a:endParaRPr lang="en-GB" sz="1400" dirty="0" smtClean="0">
              <a:latin typeface="HfW pre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1048" y="122130"/>
            <a:ext cx="4572000" cy="56938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HfW precursive" panose="00000500000000000000" pitchFamily="2" charset="0"/>
              </a:rPr>
              <a:t>As a mathematician I can</a:t>
            </a:r>
          </a:p>
          <a:p>
            <a:endParaRPr lang="en-GB" sz="1400" b="1" u="sng" dirty="0" smtClean="0">
              <a:latin typeface="HfW precursiv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Explore strategies to add and subtract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Find out what happens when I add or subtract zero.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fW precursive" panose="00000500000000000000" pitchFamily="2" charset="0"/>
              </a:rPr>
              <a:t>Recall number bonds to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Find the difference when subtracting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Double numbers and halve them as their inverse.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my knowledge of double and halves to find near doubles/halves.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my addition and subtraction facts for pairs of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HfW precursive" panose="00000500000000000000" pitchFamily="2" charset="0"/>
            </a:endParaRPr>
          </a:p>
          <a:p>
            <a:r>
              <a:rPr lang="en-GB" sz="1400" b="1" u="sng" dirty="0" smtClean="0">
                <a:latin typeface="HfW precursive" panose="00000500000000000000" pitchFamily="2" charset="0"/>
              </a:rPr>
              <a:t>How can you help 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Create opportunities to add objects together and write the equation.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Use maths in everyday activities – laying the table, handing out snacks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Practise counting forwards and backwards up to 20 or beyond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Subitise amounts up to 10 (be able to recognise quantities presented to me i.e. group of 5 objects, 8 fingers </a:t>
            </a:r>
            <a:r>
              <a:rPr lang="en-GB" sz="1400" dirty="0" err="1" smtClean="0">
                <a:latin typeface="HfW precursive" panose="00000500000000000000" pitchFamily="2" charset="0"/>
              </a:rPr>
              <a:t>etc</a:t>
            </a:r>
            <a:r>
              <a:rPr lang="en-GB" sz="1400" dirty="0" smtClean="0">
                <a:latin typeface="HfW precursive" panose="00000500000000000000" pitchFamily="2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HfW precursive" panose="00000500000000000000" pitchFamily="2" charset="0"/>
              </a:rPr>
              <a:t>Tell addition or subtraction maths stories using first, then and now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28492">
            <a:off x="4730833" y="1772431"/>
            <a:ext cx="597786" cy="736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483">
            <a:off x="4701288" y="592427"/>
            <a:ext cx="636003" cy="763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26815">
            <a:off x="4787856" y="2841534"/>
            <a:ext cx="608049" cy="7214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81389">
            <a:off x="4612909" y="4140201"/>
            <a:ext cx="695093" cy="857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37247">
            <a:off x="4667443" y="5474645"/>
            <a:ext cx="650462" cy="78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4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2000">
              <a:schemeClr val="accent6">
                <a:lumMod val="60000"/>
                <a:lumOff val="40000"/>
              </a:schemeClr>
            </a:gs>
            <a:gs pos="89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3327" y="387703"/>
            <a:ext cx="2588486" cy="29238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PSHE</a:t>
            </a:r>
          </a:p>
          <a:p>
            <a:r>
              <a:rPr lang="en-GB" sz="1400" b="1" u="sng" dirty="0" smtClean="0">
                <a:latin typeface="HfW precursive" panose="00000500000000000000" pitchFamily="2" charset="0"/>
              </a:rPr>
              <a:t>I can explore my rights and respect</a:t>
            </a:r>
          </a:p>
          <a:p>
            <a:r>
              <a:rPr lang="en-GB" sz="1200" dirty="0">
                <a:latin typeface="HfW precursive" panose="00000500000000000000" pitchFamily="2" charset="0"/>
              </a:rPr>
              <a:t>How can I </a:t>
            </a:r>
            <a:r>
              <a:rPr lang="en-GB" sz="1200" dirty="0" smtClean="0">
                <a:latin typeface="HfW precursive" panose="00000500000000000000" pitchFamily="2" charset="0"/>
              </a:rPr>
              <a:t>take care of myself and others?</a:t>
            </a:r>
            <a:endParaRPr lang="en-GB" sz="1200" dirty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How can I look after my money.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How can I take care of my things.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will be introduced to basic first aid. </a:t>
            </a:r>
          </a:p>
          <a:p>
            <a:endParaRPr lang="en-GB" sz="1200" dirty="0">
              <a:latin typeface="HfW precursive" panose="00000500000000000000" pitchFamily="2" charset="0"/>
            </a:endParaRPr>
          </a:p>
          <a:p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>
              <a:latin typeface="HfW precursive" panose="00000500000000000000" pitchFamily="2" charset="0"/>
            </a:endParaRPr>
          </a:p>
          <a:p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2909" y="2572917"/>
            <a:ext cx="3649365" cy="3570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HfW precursive" panose="00000500000000000000" pitchFamily="2" charset="0"/>
              </a:rPr>
              <a:t>Art</a:t>
            </a:r>
            <a:endParaRPr lang="en-GB" sz="1200" b="1" u="sng" dirty="0" smtClean="0">
              <a:latin typeface="HfW precursive" panose="00000500000000000000" pitchFamily="2" charset="0"/>
            </a:endParaRPr>
          </a:p>
          <a:p>
            <a:r>
              <a:rPr lang="en-GB" sz="1200" b="1" dirty="0" smtClean="0">
                <a:latin typeface="HfW precursive" panose="00000500000000000000" pitchFamily="2" charset="0"/>
              </a:rPr>
              <a:t>As an artist I will</a:t>
            </a:r>
          </a:p>
          <a:p>
            <a:endParaRPr lang="en-GB" sz="1200" b="1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Explore the art of </a:t>
            </a:r>
            <a:r>
              <a:rPr lang="en-GB" sz="1200" dirty="0">
                <a:latin typeface="HfW precursive semibold" panose="00000500000000000000" pitchFamily="2" charset="0"/>
              </a:rPr>
              <a:t>Paul Klee and Emma </a:t>
            </a:r>
            <a:r>
              <a:rPr lang="en-GB" sz="1200" dirty="0" smtClean="0">
                <a:latin typeface="HfW precursive semibold" panose="00000500000000000000" pitchFamily="2" charset="0"/>
              </a:rPr>
              <a:t>Burleigh.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 semibold" panose="00000500000000000000" pitchFamily="2" charset="0"/>
              </a:rPr>
              <a:t>Find out what watercolour can 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 semibold" panose="00000500000000000000" pitchFamily="2" charset="0"/>
              </a:rPr>
              <a:t>Explore techniques that I can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 semibold" panose="00000500000000000000" pitchFamily="2" charset="0"/>
              </a:rPr>
              <a:t>Create a new piece of art inspired by the focus artists </a:t>
            </a:r>
          </a:p>
          <a:p>
            <a:endParaRPr lang="en-GB" sz="1200" dirty="0">
              <a:latin typeface="HfW precursive semibold" panose="00000500000000000000" pitchFamily="2" charset="0"/>
            </a:endParaRPr>
          </a:p>
          <a:p>
            <a:endParaRPr lang="en-GB" sz="1000" dirty="0" smtClean="0">
              <a:latin typeface="HfW precursive semibold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>
              <a:latin typeface="HfW precursive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52" y="3516090"/>
            <a:ext cx="265534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PE</a:t>
            </a:r>
          </a:p>
          <a:p>
            <a:r>
              <a:rPr lang="en-GB" sz="1200" b="1" u="sng" dirty="0" smtClean="0">
                <a:latin typeface="HfW precursive" panose="00000500000000000000" pitchFamily="2" charset="0"/>
              </a:rPr>
              <a:t>As an athlete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will be continuing my swimming skills each week at Westbury Swimming pool.</a:t>
            </a:r>
          </a:p>
          <a:p>
            <a:endParaRPr lang="en-GB" sz="1200" dirty="0" smtClean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With IG I will be focusing on </a:t>
            </a:r>
            <a:r>
              <a:rPr lang="en-GB" sz="1200" smtClean="0">
                <a:latin typeface="HfW precursive" panose="00000500000000000000" pitchFamily="2" charset="0"/>
              </a:rPr>
              <a:t>multi sport skills.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3525" y="4762585"/>
            <a:ext cx="3921376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HfW precursive" panose="00000500000000000000" pitchFamily="2" charset="0"/>
              </a:rPr>
              <a:t>Science</a:t>
            </a:r>
          </a:p>
          <a:p>
            <a:r>
              <a:rPr lang="en-GB" sz="1400" b="1" dirty="0" smtClean="0">
                <a:latin typeface="HfW precursive" panose="00000500000000000000" pitchFamily="2" charset="0"/>
              </a:rPr>
              <a:t>As a scientist I 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Solve problems using the knowledge of materials from last term.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Investigate waterproof materials and select the best one according to its property to mend a broken umbrella.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Investigate ice and puddles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5930" y="237605"/>
            <a:ext cx="5124994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History</a:t>
            </a:r>
          </a:p>
          <a:p>
            <a:r>
              <a:rPr lang="en-GB" sz="1200" b="1" dirty="0" smtClean="0">
                <a:latin typeface="HfW precursive" panose="00000500000000000000" pitchFamily="2" charset="0"/>
              </a:rPr>
              <a:t>Castles.</a:t>
            </a:r>
          </a:p>
          <a:p>
            <a:r>
              <a:rPr lang="en-GB" sz="1200" b="1" dirty="0" smtClean="0">
                <a:latin typeface="HfW precursive" panose="00000500000000000000" pitchFamily="2" charset="0"/>
              </a:rPr>
              <a:t>As a historian I will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Discover who built the first </a:t>
            </a:r>
          </a:p>
          <a:p>
            <a:r>
              <a:rPr lang="en-GB" sz="1200" dirty="0">
                <a:latin typeface="HfW precursive" panose="00000500000000000000" pitchFamily="2" charset="0"/>
              </a:rPr>
              <a:t> </a:t>
            </a:r>
            <a:r>
              <a:rPr lang="en-GB" sz="1200" dirty="0" smtClean="0">
                <a:latin typeface="HfW precursive" panose="00000500000000000000" pitchFamily="2" charset="0"/>
              </a:rPr>
              <a:t>  castles and why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Explore UK castles and those </a:t>
            </a:r>
          </a:p>
          <a:p>
            <a:r>
              <a:rPr lang="en-GB" sz="1200" dirty="0">
                <a:latin typeface="HfW precursive" panose="00000500000000000000" pitchFamily="2" charset="0"/>
              </a:rPr>
              <a:t> </a:t>
            </a:r>
            <a:r>
              <a:rPr lang="en-GB" sz="1200" dirty="0" smtClean="0">
                <a:latin typeface="HfW precursive" panose="00000500000000000000" pitchFamily="2" charset="0"/>
              </a:rPr>
              <a:t>  built by the </a:t>
            </a:r>
            <a:r>
              <a:rPr lang="en-GB" sz="1200" dirty="0">
                <a:latin typeface="HfW precursive" panose="00000500000000000000" pitchFamily="2" charset="0"/>
              </a:rPr>
              <a:t>N</a:t>
            </a:r>
            <a:r>
              <a:rPr lang="en-GB" sz="1200" dirty="0" smtClean="0">
                <a:latin typeface="HfW precursive" panose="00000500000000000000" pitchFamily="2" charset="0"/>
              </a:rPr>
              <a:t>ormans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How are medieval castles built </a:t>
            </a:r>
          </a:p>
          <a:p>
            <a:r>
              <a:rPr lang="en-GB" sz="1200" dirty="0">
                <a:latin typeface="HfW precursive" panose="00000500000000000000" pitchFamily="2" charset="0"/>
              </a:rPr>
              <a:t> </a:t>
            </a:r>
            <a:r>
              <a:rPr lang="en-GB" sz="1200" dirty="0" smtClean="0">
                <a:latin typeface="HfW precursive" panose="00000500000000000000" pitchFamily="2" charset="0"/>
              </a:rPr>
              <a:t>  and the lives of people who lived </a:t>
            </a:r>
          </a:p>
          <a:p>
            <a:r>
              <a:rPr lang="en-GB" sz="1200" dirty="0">
                <a:latin typeface="HfW precursive" panose="00000500000000000000" pitchFamily="2" charset="0"/>
              </a:rPr>
              <a:t> </a:t>
            </a:r>
            <a:r>
              <a:rPr lang="en-GB" sz="1200" dirty="0" smtClean="0">
                <a:latin typeface="HfW precursive" panose="00000500000000000000" pitchFamily="2" charset="0"/>
              </a:rPr>
              <a:t>  there.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9782" y="2798947"/>
            <a:ext cx="2777894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Music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can explore how sound can be produced in different ways using my voice and instruments. 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can listen to a variety of music, sing simple songs and use facial expressions and actions to create a short performance to reflect a character.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981" y="264173"/>
            <a:ext cx="3176762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RE</a:t>
            </a:r>
          </a:p>
          <a:p>
            <a:r>
              <a:rPr lang="en-GB" sz="1200" b="1" u="sng" dirty="0" smtClean="0">
                <a:latin typeface="HfW precursive" panose="00000500000000000000" pitchFamily="2" charset="0"/>
              </a:rPr>
              <a:t>Why does Easter matter to Christians?</a:t>
            </a:r>
          </a:p>
          <a:p>
            <a:endParaRPr lang="en-GB" sz="1200" dirty="0" smtClean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I will learn the Easter story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can discuss what are happy and 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Sad events in the story.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I will think about why eggs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 are connected to Easter</a:t>
            </a:r>
          </a:p>
          <a:p>
            <a:endParaRPr lang="en-GB" sz="1200" dirty="0">
              <a:latin typeface="HfW precursive" panose="00000500000000000000" pitchFamily="2" charset="0"/>
            </a:endParaRPr>
          </a:p>
          <a:p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>
              <a:latin typeface="HfW precursive" panose="000005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644" y="4322920"/>
            <a:ext cx="2219635" cy="1686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0189" y="744591"/>
            <a:ext cx="1886213" cy="13051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7573" y="2384430"/>
            <a:ext cx="788919" cy="8290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1531" y="1280256"/>
            <a:ext cx="739672" cy="835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90217">
            <a:off x="10279028" y="4453345"/>
            <a:ext cx="1062738" cy="83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9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797</Words>
  <Application>Microsoft Office PowerPoint</Application>
  <PresentationFormat>Widescreen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HfW precursive</vt:lpstr>
      <vt:lpstr>HfW precursive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Trudy Morrison</dc:creator>
  <cp:lastModifiedBy>Trudy Morrison</cp:lastModifiedBy>
  <cp:revision>55</cp:revision>
  <dcterms:created xsi:type="dcterms:W3CDTF">2023-09-05T20:38:39Z</dcterms:created>
  <dcterms:modified xsi:type="dcterms:W3CDTF">2024-02-27T15:12:26Z</dcterms:modified>
</cp:coreProperties>
</file>