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1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08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24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54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35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22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61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68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27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35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F42D-29BB-474E-99CB-9EAB8FE2A47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6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266" y="659343"/>
            <a:ext cx="538698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>
                <a:latin typeface="Comic Sans MS" panose="030F0702030302020204" pitchFamily="66" charset="0"/>
              </a:rPr>
              <a:t>As a Writer</a:t>
            </a:r>
          </a:p>
          <a:p>
            <a:endParaRPr lang="en-GB" sz="1400" b="1" u="sng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I can use speech marks to show direct speech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 can use punctuation in speech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 can create a setting description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 can use root words to aid spelling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 can use conjunctions to extend sentences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 can predict what the text will be about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 can write a letter as someone else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 can use a thesaurus to extend my vocabulary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 can write a narrative recount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 can think of alternative perspectives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 can continue to use the skill of paragraphs </a:t>
            </a:r>
          </a:p>
          <a:p>
            <a:endParaRPr lang="en-GB" sz="1400" u="sng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77673" y="711797"/>
            <a:ext cx="413990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u="sng" dirty="0">
                <a:latin typeface="Comic Sans MS" panose="030F0702030302020204" pitchFamily="66" charset="0"/>
              </a:rPr>
              <a:t>As a Mathematician </a:t>
            </a: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 err="1">
                <a:latin typeface="Comic Sans MS" panose="030F0702030302020204" pitchFamily="66" charset="0"/>
              </a:rPr>
              <a:t>Yr</a:t>
            </a:r>
            <a:r>
              <a:rPr lang="en-GB" sz="1400" dirty="0">
                <a:latin typeface="Comic Sans MS" panose="030F0702030302020204" pitchFamily="66" charset="0"/>
              </a:rPr>
              <a:t> 4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I can </a:t>
            </a:r>
            <a:r>
              <a:rPr lang="en-GB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see a r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elationship between 3x table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I can problem-solve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3x table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I can 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6x table, relationship and problem-solving</a:t>
            </a:r>
            <a:endParaRPr lang="en-GB" sz="1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I can 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3x and 6x tables relationship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I can 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9 x table, relationship and problem-solving</a:t>
            </a:r>
            <a:endParaRPr lang="en-GB" sz="1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I can understand d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ivisible rules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use these rules 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for 3 and 6x tables</a:t>
            </a:r>
          </a:p>
          <a:p>
            <a:pPr algn="ctr"/>
            <a:r>
              <a:rPr lang="en-GB" sz="14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Yr</a:t>
            </a:r>
            <a:r>
              <a:rPr lang="en-GB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3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I can b</a:t>
            </a:r>
            <a:r>
              <a:rPr lang="en-GB" sz="1400" b="0" i="0" dirty="0">
                <a:solidFill>
                  <a:srgbClr val="212529"/>
                </a:solidFill>
                <a:effectLst/>
                <a:latin typeface="Comic Sans MS" panose="030F0702030302020204" pitchFamily="66" charset="0"/>
              </a:rPr>
              <a:t>ecome familiar with the tools to measure volume and capacity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I can </a:t>
            </a:r>
            <a:r>
              <a:rPr lang="en-GB" sz="1400" b="0" i="0" dirty="0">
                <a:solidFill>
                  <a:srgbClr val="212529"/>
                </a:solidFill>
                <a:effectLst/>
                <a:latin typeface="Comic Sans MS" panose="030F0702030302020204" pitchFamily="66" charset="0"/>
              </a:rPr>
              <a:t>estimate a mass/volume, measure a mass/volume and record in a table</a:t>
            </a:r>
            <a:endParaRPr lang="en-GB" sz="14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I can rotate </a:t>
            </a:r>
            <a:r>
              <a:rPr lang="en-GB" sz="1400" b="0" i="0" dirty="0">
                <a:solidFill>
                  <a:srgbClr val="212529"/>
                </a:solidFill>
                <a:effectLst/>
                <a:latin typeface="Comic Sans MS" panose="030F0702030302020204" pitchFamily="66" charset="0"/>
              </a:rPr>
              <a:t>two lines around a fixed point to make different-sized angles</a:t>
            </a:r>
            <a:endParaRPr lang="en-GB" sz="1400" b="0" i="0" dirty="0">
              <a:solidFill>
                <a:srgbClr val="212529"/>
              </a:solidFill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I can </a:t>
            </a:r>
            <a:r>
              <a:rPr lang="en-GB" sz="1400" b="0" i="0" dirty="0">
                <a:solidFill>
                  <a:srgbClr val="212529"/>
                </a:solidFill>
                <a:effectLst/>
                <a:latin typeface="Comic Sans MS" panose="030F0702030302020204" pitchFamily="66" charset="0"/>
              </a:rPr>
              <a:t>draw triangles and quadrilaterals and identify vertices</a:t>
            </a:r>
            <a:endParaRPr lang="en-GB" sz="1400" dirty="0">
              <a:solidFill>
                <a:srgbClr val="212529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I can le</a:t>
            </a:r>
            <a:r>
              <a:rPr lang="en-GB" sz="1400" b="0" i="0" dirty="0">
                <a:solidFill>
                  <a:srgbClr val="212529"/>
                </a:solidFill>
                <a:effectLst/>
                <a:latin typeface="Comic Sans MS" panose="030F0702030302020204" pitchFamily="66" charset="0"/>
              </a:rPr>
              <a:t>arn that a rectangle is a 4-sided polygon with four right angles</a:t>
            </a:r>
            <a:endParaRPr lang="en-GB" sz="1400" b="0" i="0" dirty="0">
              <a:solidFill>
                <a:srgbClr val="212529"/>
              </a:solidFill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I can </a:t>
            </a:r>
            <a:r>
              <a:rPr lang="en-GB" sz="1400" b="0" i="0" dirty="0">
                <a:solidFill>
                  <a:srgbClr val="212529"/>
                </a:solidFill>
                <a:effectLst/>
                <a:latin typeface="Comic Sans MS" panose="030F0702030302020204" pitchFamily="66" charset="0"/>
              </a:rPr>
              <a:t>cut rectangles and squares on the diagonal and investigate the shapes they make</a:t>
            </a:r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See a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7004" y="4395787"/>
            <a:ext cx="628066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>
                <a:latin typeface="Comic Sans MS" panose="030F0702030302020204" pitchFamily="66" charset="0"/>
              </a:rPr>
              <a:t>As a Scientist </a:t>
            </a:r>
          </a:p>
          <a:p>
            <a:endParaRPr lang="en-GB" sz="1400" b="1" u="sng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Comic Sans MS" panose="030F0702030302020204" pitchFamily="66" charset="0"/>
                <a:ea typeface="MS ??"/>
                <a:cs typeface="Times New Roman" panose="02020603050405020304" pitchFamily="18" charset="0"/>
              </a:rPr>
              <a:t>I can compare how things move on different surfaces</a:t>
            </a:r>
            <a:endParaRPr lang="en-GB" sz="1400" dirty="0">
              <a:latin typeface="Comic Sans MS" panose="030F0702030302020204" pitchFamily="66" charset="0"/>
              <a:ea typeface="MS ??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Comic Sans MS" panose="030F0702030302020204" pitchFamily="66" charset="0"/>
                <a:ea typeface="MS ??"/>
                <a:cs typeface="Times New Roman" panose="02020603050405020304" pitchFamily="18" charset="0"/>
              </a:rPr>
              <a:t>I can notice that some forces need contact between two objects</a:t>
            </a:r>
            <a:endParaRPr lang="en-GB" sz="1400" dirty="0">
              <a:latin typeface="Comic Sans MS" panose="030F0702030302020204" pitchFamily="66" charset="0"/>
              <a:ea typeface="MS ??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Comic Sans MS" panose="030F0702030302020204" pitchFamily="66" charset="0"/>
                <a:ea typeface="MS ??"/>
                <a:cs typeface="Times New Roman" panose="02020603050405020304" pitchFamily="18" charset="0"/>
              </a:rPr>
              <a:t>I can observe how magnets attract or repel each other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Comic Sans MS" panose="030F0702030302020204" pitchFamily="66" charset="0"/>
                <a:ea typeface="MS ??"/>
                <a:cs typeface="Times New Roman" panose="02020603050405020304" pitchFamily="18" charset="0"/>
              </a:rPr>
              <a:t>I can compare and group everyday materials based on whether they are attracted to a magnet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mic Sans MS" panose="030F0702030302020204" pitchFamily="66" charset="0"/>
                <a:ea typeface="MS ??"/>
                <a:cs typeface="Times New Roman" panose="02020603050405020304" pitchFamily="18" charset="0"/>
              </a:rPr>
              <a:t>I can</a:t>
            </a:r>
            <a:r>
              <a:rPr lang="en-GB" sz="1400" dirty="0">
                <a:effectLst/>
                <a:latin typeface="Comic Sans MS" panose="030F0702030302020204" pitchFamily="66" charset="0"/>
                <a:ea typeface="MS ??"/>
                <a:cs typeface="Times New Roman" panose="02020603050405020304" pitchFamily="18" charset="0"/>
              </a:rPr>
              <a:t> describe magnets as having two poles</a:t>
            </a:r>
            <a:endParaRPr lang="en-GB" sz="1400" dirty="0">
              <a:latin typeface="Comic Sans MS" panose="030F0702030302020204" pitchFamily="66" charset="0"/>
              <a:ea typeface="MS ??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mic Sans MS" panose="030F0702030302020204" pitchFamily="66" charset="0"/>
                <a:ea typeface="MS ??"/>
                <a:cs typeface="Times New Roman" panose="02020603050405020304" pitchFamily="18" charset="0"/>
              </a:rPr>
              <a:t>I can </a:t>
            </a:r>
            <a:r>
              <a:rPr lang="en-GB" sz="1400" dirty="0">
                <a:effectLst/>
                <a:latin typeface="Comic Sans MS" panose="030F0702030302020204" pitchFamily="66" charset="0"/>
                <a:ea typeface="MS ??"/>
                <a:cs typeface="Times New Roman" panose="02020603050405020304" pitchFamily="18" charset="0"/>
              </a:rPr>
              <a:t>predict whether two magnets will attract or repel each other, depending on which poles are facing</a:t>
            </a:r>
          </a:p>
          <a:p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872306" y="59178"/>
            <a:ext cx="312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Algerian" panose="04020705040A02060702" pitchFamily="82" charset="0"/>
              </a:rPr>
              <a:t>Buil</a:t>
            </a:r>
            <a:r>
              <a:rPr lang="en-GB" sz="4400" dirty="0" smtClean="0">
                <a:latin typeface="Algerian" panose="04020705040A02060702" pitchFamily="82" charset="0"/>
              </a:rPr>
              <a:t>d It!</a:t>
            </a:r>
            <a:endParaRPr lang="en-GB" sz="4400" dirty="0">
              <a:latin typeface="Algerian" panose="04020705040A02060702" pitchFamily="82" charset="0"/>
            </a:endParaRPr>
          </a:p>
          <a:p>
            <a:r>
              <a:rPr lang="en-GB" sz="2800" dirty="0">
                <a:latin typeface="Algerian" panose="04020705040A02060702" pitchFamily="82" charset="0"/>
              </a:rPr>
              <a:t>Owls Class</a:t>
            </a:r>
          </a:p>
        </p:txBody>
      </p:sp>
      <p:pic>
        <p:nvPicPr>
          <p:cNvPr id="1028" name="Picture 4" descr="Odd and the Frost Giants | Literacy Tree">
            <a:extLst>
              <a:ext uri="{FF2B5EF4-FFF2-40B4-BE49-F238E27FC236}">
                <a16:creationId xmlns:a16="http://schemas.microsoft.com/office/drawing/2014/main" id="{909DF885-9239-9B2D-9575-30FDAF068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338" y="1335708"/>
            <a:ext cx="2461276" cy="333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orces and Magnets | High Legh Primary School">
            <a:extLst>
              <a:ext uri="{FF2B5EF4-FFF2-40B4-BE49-F238E27FC236}">
                <a16:creationId xmlns:a16="http://schemas.microsoft.com/office/drawing/2014/main" id="{01381D33-3038-03CB-86B0-87D4F6FEB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8" y="4674080"/>
            <a:ext cx="1622585" cy="175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510" y="437208"/>
            <a:ext cx="5058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As a technician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u="none" strike="noStrike" dirty="0">
                <a:effectLst/>
                <a:latin typeface="Comic Sans MS" panose="030F0702030302020204" pitchFamily="66" charset="0"/>
                <a:ea typeface="Quicksand"/>
                <a:cs typeface="Quicksand"/>
              </a:rPr>
              <a:t>I can program a computer by typing commands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u="none" strike="noStrike" dirty="0">
                <a:effectLst/>
                <a:latin typeface="Comic Sans MS" panose="030F0702030302020204" pitchFamily="66" charset="0"/>
                <a:ea typeface="Quicksand"/>
                <a:cs typeface="Quicksand"/>
              </a:rPr>
              <a:t>I can use a template to draw what I want my program to 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u="none" strike="noStrike" dirty="0">
                <a:effectLst/>
                <a:latin typeface="Comic Sans MS" panose="030F0702030302020204" pitchFamily="66" charset="0"/>
                <a:ea typeface="Quicksand"/>
                <a:cs typeface="Quicksand"/>
              </a:rPr>
              <a:t>I can identify repetition in everyday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u="none" strike="noStrike" dirty="0">
                <a:effectLst/>
                <a:latin typeface="Comic Sans MS" panose="030F0702030302020204" pitchFamily="66" charset="0"/>
                <a:ea typeface="Quicksand"/>
                <a:cs typeface="Quicksand"/>
              </a:rPr>
              <a:t>I can predict the outcome of a program containing a count-controlled loop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u="none" strike="noStrike" dirty="0">
                <a:effectLst/>
                <a:latin typeface="Comic Sans MS" panose="030F0702030302020204" pitchFamily="66" charset="0"/>
                <a:ea typeface="Quicksand"/>
                <a:cs typeface="Quicksand"/>
              </a:rPr>
              <a:t>I can use a procedure in a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u="none" strike="noStrike" dirty="0">
                <a:effectLst/>
                <a:latin typeface="Comic Sans MS" panose="030F0702030302020204" pitchFamily="66" charset="0"/>
                <a:ea typeface="Quicksand"/>
                <a:cs typeface="Quicksand"/>
              </a:rPr>
              <a:t>I can make use of my design to write a program</a:t>
            </a:r>
          </a:p>
          <a:p>
            <a:endParaRPr lang="en-GB" b="1" u="sng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75" y="3291841"/>
            <a:ext cx="519620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As an athlete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understand ways (criteria) to judge performance.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explain what I am doing well.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begin to order instructions, movements and skills.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identify specific parts of performance to work 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have begun to identify areas for improvement.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With help, I can recognise similarities and differences in performance.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34595" y="437208"/>
            <a:ext cx="479073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As a religious explorer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recall the story of Rama, commonly told at the festival of </a:t>
            </a:r>
            <a:r>
              <a:rPr lang="en-GB" sz="1600" dirty="0" err="1">
                <a:latin typeface="Comic Sans MS" panose="030F0702030302020204" pitchFamily="66" charset="0"/>
              </a:rPr>
              <a:t>Divali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explain how Hindu holy books describe Rama AND Krishna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recall where Hindus aim to visit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describe the importance and Avatars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explain the concept of Hindu’ God in other divine 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explain the importance of </a:t>
            </a:r>
            <a:r>
              <a:rPr lang="en-GB" sz="1600" dirty="0" err="1">
                <a:latin typeface="Comic Sans MS" panose="030F0702030302020204" pitchFamily="66" charset="0"/>
              </a:rPr>
              <a:t>Divali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explain the meaning of key concepts such as Deity and Dharma.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95048" y="3780234"/>
            <a:ext cx="446982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As a Design Technologist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explain the purpose of Viking longboats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say what materials were available in the Viking time period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design my longboat using materials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build a longboat following my design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test my longboat to see if it will float  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induism is considered to be the oldest religion in the world. | Struggle  for Hindu Existence">
            <a:extLst>
              <a:ext uri="{FF2B5EF4-FFF2-40B4-BE49-F238E27FC236}">
                <a16:creationId xmlns:a16="http://schemas.microsoft.com/office/drawing/2014/main" id="{C2161BAC-B5D1-D70E-7441-A08B9C1EF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880" y="1033245"/>
            <a:ext cx="1984853" cy="132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iking Long Ship Cut Out and Make Model - Etsy UK">
            <a:extLst>
              <a:ext uri="{FF2B5EF4-FFF2-40B4-BE49-F238E27FC236}">
                <a16:creationId xmlns:a16="http://schemas.microsoft.com/office/drawing/2014/main" id="{DC4A0AFD-F866-3FE3-DD88-A7CF5D374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988" y="4632874"/>
            <a:ext cx="2198060" cy="139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35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979" y="649086"/>
            <a:ext cx="58512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As a Historian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understand what an archaeologist does and why they excavate certain 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explain the terms migrate, invade and settle?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describe what they know about the lives of the Picts and Scots?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can compare the lives of rich and poor Anglo-Saxons?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know what the term ‘culture’ means?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I understand the terms ‘change’ and ‘continuity’?</a:t>
            </a:r>
          </a:p>
          <a:p>
            <a:endParaRPr lang="en-GB" b="1" u="sng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2016" y="4149556"/>
            <a:ext cx="415460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itchFamily="66" charset="0"/>
              </a:rPr>
              <a:t>How you can help at home</a:t>
            </a:r>
          </a:p>
          <a:p>
            <a:endParaRPr lang="en-GB" sz="2400" b="1" u="sng" dirty="0">
              <a:latin typeface="Comic Sans MS" pitchFamily="66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GB" sz="1400" dirty="0">
                <a:latin typeface="Comic Sans MS" pitchFamily="66" charset="0"/>
              </a:rPr>
              <a:t>Please hear your child read and question them on aspects of the book that they are reading.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400" dirty="0">
                <a:latin typeface="Comic Sans MS" pitchFamily="66" charset="0"/>
              </a:rPr>
              <a:t>If they read 3 times to an adult – signed in their reading records, stars are given out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400" dirty="0">
                <a:latin typeface="Comic Sans MS" pitchFamily="66" charset="0"/>
              </a:rPr>
              <a:t>Please encourage your child to complete their topic homework </a:t>
            </a:r>
          </a:p>
          <a:p>
            <a:pPr marL="171450" indent="-171450">
              <a:buFont typeface="Arial" pitchFamily="34" charset="0"/>
              <a:buChar char="•"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7739" y="706236"/>
            <a:ext cx="58512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Owls Class reminders 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PE – we have PE every Wednesday and Friday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Homework –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Times tables will be handed out weekly and need returning on the indicated day for  your individual child.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Homework will be set every Tuesday and due the following Monday. Each week will focus on a different topic relevant to that half-term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Reading – Please hear your child read regularly, children have a school reading slot timetable every day.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944" y="5860119"/>
            <a:ext cx="2635135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Wow Activity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To be like a 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iking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17463" y="5613155"/>
            <a:ext cx="3480318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“To build your knowledge you must have a strong foundation and build on top of those blocks” - Unknown</a:t>
            </a:r>
            <a:endParaRPr lang="en-GB" sz="1600" i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Britain Clip Art by Phillip Martin ...">
            <a:extLst>
              <a:ext uri="{FF2B5EF4-FFF2-40B4-BE49-F238E27FC236}">
                <a16:creationId xmlns:a16="http://schemas.microsoft.com/office/drawing/2014/main" id="{4A69575A-A24E-12A0-923F-51582D932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97" y="3087939"/>
            <a:ext cx="3557630" cy="270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7 Tips for Building a Knowledge Base to Wow Your Customer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40" t="13322" r="4874" b="8478"/>
          <a:stretch/>
        </p:blipFill>
        <p:spPr bwMode="auto">
          <a:xfrm>
            <a:off x="9158292" y="3130207"/>
            <a:ext cx="2242567" cy="203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611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794</Words>
  <Application>Microsoft Office PowerPoint</Application>
  <PresentationFormat>Widescreen</PresentationFormat>
  <Paragraphs>92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Comic Sans MS</vt:lpstr>
      <vt:lpstr>MS ??</vt:lpstr>
      <vt:lpstr>Quicksand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Berkley First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Taya.Atkinson - SCH.030</dc:creator>
  <cp:lastModifiedBy>Taya Atkinson</cp:lastModifiedBy>
  <cp:revision>8</cp:revision>
  <dcterms:created xsi:type="dcterms:W3CDTF">2023-01-04T13:49:52Z</dcterms:created>
  <dcterms:modified xsi:type="dcterms:W3CDTF">2024-01-12T11:16:40Z</dcterms:modified>
</cp:coreProperties>
</file>