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9" r:id="rId5"/>
    <p:sldId id="258" r:id="rId6"/>
    <p:sldId id="262" r:id="rId7"/>
    <p:sldId id="257" r:id="rId8"/>
    <p:sldId id="263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CEE"/>
    <a:srgbClr val="006699"/>
    <a:srgbClr val="474B7D"/>
    <a:srgbClr val="42507E"/>
    <a:srgbClr val="40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3F62-D1A0-7BF7-6E10-C692D61F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368EC-9132-8B89-5771-4D09987FB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6CC7-B6DF-525E-9C30-A3A4983A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E488-DF65-0B21-AABF-1743734B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A373E-BD68-DB65-C479-30D4101C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7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5E7-2CD0-FB8A-0049-27432231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96921-0041-33AC-62A6-C50188A4E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280-3558-D49B-F83B-03D05AE5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4450-DD9E-8741-7BCC-C95BACE4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8DCC-9963-2D8C-E9FA-6C5D97BE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3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C9C14-E9B5-CD69-2A2E-5D0704070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317D0-F3C4-1098-9482-AA8033F17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69EE-E724-4BDC-B3AE-D1712E55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EECC-0A11-48C3-C374-0258EFBB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D09E-6B6C-01F5-0110-997B7FA4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F689-83E8-1FE1-212E-5B2AF72F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147B-3DCF-33A0-2E61-292203BD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ECBFE-459C-8123-415F-F8C63338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0742-18B2-5EA5-2EAF-A434ACFA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FEA8-45CE-5833-1033-7BADB332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6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C2C3-3664-6E75-3494-32DA3B58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89D-1344-3245-13C0-E3DFF294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3985-E570-5EFE-0FCE-4B14BED3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E241-B60F-6630-1564-B8DE0DC3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B04D-6C20-DBA3-55CF-0FFD78D8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0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D816-243B-18A9-E951-7B9F64F0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983A-8AD4-553C-9F26-39877DB4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AAD77-662D-640B-37A4-19121EE7E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E930B-B920-A1C8-04D7-AC02D679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6949-0A43-C4C3-8CEF-A718DB33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7E017-43C9-684B-2A8F-4209DCD6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7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8181-78B9-753F-686E-7E33601F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5FBEF-3709-5CEC-481C-AD39BBD2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7A4A5-CC91-63D3-C35A-0F23E9BB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0D4AF-24FB-40C3-B5CF-60B881D46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50E9E-FCEF-C576-8C5E-9EA66CCFE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861F0-7F51-B616-94E3-C96026EC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E0481-2713-7652-A0B7-E70CEBFD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871DC-E717-C00F-625D-4A77B3BE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9A40-F5D9-892F-2A29-943F6863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AD84B-E9A6-CC64-A2CE-EF602DEE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E157F-7E5A-8143-ABE2-6FB1CFB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FEE6-0550-5386-2445-14AF882D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3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7E4ED-1C65-D2C6-FC47-4D32B060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8CDB8-D04C-D782-AA37-C5C6513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60FD-1599-8E47-B6B7-34DE5FC7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7131-2440-5827-8178-44749CD9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D21E-98D7-C6D5-6F76-2571CB87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80AA8-7150-4033-A1BA-2FF16629A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4BDE0-602B-C61C-1DD8-E7E4E36F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84AB-7729-D6F4-D291-C757A15F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E2C63-4CFC-9BAD-DC4B-A3150F20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7692-2E7C-8976-EBCA-B0AAE3B0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6D691-408A-3B75-3D18-E6B8B626E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6C9C7-F735-0778-C3A2-71A8390C8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04A5C-9D60-A7C1-DBA5-77C47F7D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89740-AF01-DEC0-B764-4832A1DA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5B94A-E0F9-29F2-306B-EC6E9131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1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86B71-F660-F002-424D-838DF998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44D0-C84A-6773-F684-E17AA68D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46580-FB38-C9AB-0702-2AF2D496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14C4-A32C-4621-A159-0D728A3A028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60E6-0D45-E3F9-3819-2341C3ECF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36F2-B2CD-5393-57A3-3EE61242A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F927-A4EC-4770-A419-1AB70E6A1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lonthebrue.co.uk/schools-and-groups/school-trips/" TargetMode="External"/><Relationship Id="rId2" Type="http://schemas.openxmlformats.org/officeDocument/2006/relationships/hyperlink" Target="https://www.youtube.com/watch?v=Pmh8JDPQkY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87A1-D01A-FE46-25C6-188470D02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F5F6A-5A11-63A6-A3C6-A47AFBFC6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Outdoor Activity Centre | Outdoor Education Centre | Mill on the Brue">
            <a:extLst>
              <a:ext uri="{FF2B5EF4-FFF2-40B4-BE49-F238E27FC236}">
                <a16:creationId xmlns:a16="http://schemas.microsoft.com/office/drawing/2014/main" id="{9D811690-2AFA-EBD0-7FE5-715888C47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b="107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63876-4425-430A-6C70-C40B6A95D2F6}"/>
              </a:ext>
            </a:extLst>
          </p:cNvPr>
          <p:cNvSpPr txBox="1"/>
          <p:nvPr/>
        </p:nvSpPr>
        <p:spPr>
          <a:xfrm>
            <a:off x="1135379" y="4927213"/>
            <a:ext cx="390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Year 4 residential trip</a:t>
            </a:r>
          </a:p>
          <a:p>
            <a:r>
              <a:rPr lang="en-GB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24</a:t>
            </a:r>
            <a:r>
              <a:rPr lang="en-GB" sz="3200" baseline="30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April – 26</a:t>
            </a:r>
            <a:r>
              <a:rPr lang="en-GB" sz="3200" baseline="30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302700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56D5-E520-0EAA-2DBF-5A0EB3BE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Light Condensed" panose="020B0502040204020203" pitchFamily="34" charset="0"/>
              </a:rPr>
              <a:t>Welcome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2D9E-75EF-1119-CA48-945E014A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Bahnschrift Light Condensed" panose="020B0502040204020203" pitchFamily="34" charset="0"/>
                <a:hlinkClick r:id="rId2"/>
              </a:rPr>
              <a:t>https://www.youtube.com/watch?v=Pmh8JDPQkYQ</a:t>
            </a:r>
            <a:endParaRPr lang="en-GB" sz="32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Bahnschrift Light Condensed" panose="020B0502040204020203" pitchFamily="34" charset="0"/>
              </a:rPr>
              <a:t>A video from Mill on the Brue explaining and showing what they do</a:t>
            </a:r>
          </a:p>
          <a:p>
            <a:r>
              <a:rPr lang="en-GB" sz="3200" dirty="0">
                <a:latin typeface="Bahnschrift Light Condensed" panose="020B0502040204020203" pitchFamily="34" charset="0"/>
                <a:hlinkClick r:id="rId3"/>
              </a:rPr>
              <a:t>https://www.millonthebrue.co.uk/schools-and-groups/school-trips/</a:t>
            </a:r>
            <a:endParaRPr lang="en-GB" sz="32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Bahnschrift Light Condensed" panose="020B0502040204020203" pitchFamily="34" charset="0"/>
              </a:rPr>
              <a:t>A link to their website providing information for school trips</a:t>
            </a:r>
          </a:p>
        </p:txBody>
      </p:sp>
    </p:spTree>
    <p:extLst>
      <p:ext uri="{BB962C8B-B14F-4D97-AF65-F5344CB8AC3E}">
        <p14:creationId xmlns:p14="http://schemas.microsoft.com/office/powerpoint/2010/main" val="240248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F1EE-F08F-2ABD-D6CD-5091E42B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Bahnschrift Light Condensed" panose="020B0502040204020203" pitchFamily="34" charset="0"/>
              </a:rPr>
              <a:t>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DD338-D9D6-85C6-FDBF-0A0A4C71A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Bahnschrift Light Condensed" panose="020B0502040204020203" pitchFamily="34" charset="0"/>
              </a:rPr>
              <a:t>If you have any questions please don’t hesitate to ask. </a:t>
            </a:r>
          </a:p>
          <a:p>
            <a:pPr marL="0" indent="0">
              <a:buNone/>
            </a:pPr>
            <a:endParaRPr lang="en-GB" sz="3200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Bahnschrift Light Condensed" panose="020B0502040204020203" pitchFamily="34" charset="0"/>
              </a:rPr>
              <a:t>In the New Year, more information will be sent out with exact accommodation, activities and kit list.</a:t>
            </a:r>
          </a:p>
        </p:txBody>
      </p:sp>
    </p:spTree>
    <p:extLst>
      <p:ext uri="{BB962C8B-B14F-4D97-AF65-F5344CB8AC3E}">
        <p14:creationId xmlns:p14="http://schemas.microsoft.com/office/powerpoint/2010/main" val="403875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418" y="1825625"/>
            <a:ext cx="2916382" cy="4351338"/>
          </a:xfrm>
        </p:spPr>
        <p:txBody>
          <a:bodyPr/>
          <a:lstStyle/>
          <a:p>
            <a:r>
              <a:rPr lang="en-GB" dirty="0"/>
              <a:t>It is based in the town of Bruton</a:t>
            </a:r>
          </a:p>
          <a:p>
            <a:r>
              <a:rPr lang="en-GB" dirty="0"/>
              <a:t>25 minutes away, under 15 miles</a:t>
            </a:r>
          </a:p>
          <a:p>
            <a:r>
              <a:rPr lang="en-GB" dirty="0"/>
              <a:t>It is close enough to home</a:t>
            </a:r>
          </a:p>
          <a:p>
            <a:r>
              <a:rPr lang="en-GB" dirty="0"/>
              <a:t>But a different and new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7" y="147984"/>
            <a:ext cx="7798902" cy="66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55DC-A5AB-BD81-E7FE-6522DE1D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949" y="473075"/>
            <a:ext cx="4181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Bahnschrift SemiCondensed" panose="020B0502040204020203" pitchFamily="34" charset="0"/>
              </a:rPr>
              <a:t>Example of activities and timings.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C0DF7-C5C6-93A0-5217-02A981EA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7" y="0"/>
            <a:ext cx="6509426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E8E4AC-D8B7-D934-C317-6A224833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6471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650FD75-011D-168F-2AC7-F30ABC13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24" y="16471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0A99384-2B34-6EA8-79DF-25D166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2932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9DA2546-7DD6-29AB-18A1-96C53156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13" y="42932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3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ACE3-47FF-3C16-AE4A-BC11D35A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5106"/>
            <a:ext cx="11353800" cy="1632744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0" i="0" cap="all" dirty="0">
                <a:solidFill>
                  <a:srgbClr val="1D1D1B"/>
                </a:solidFill>
                <a:effectLst/>
                <a:latin typeface="Bahnschrift SemiCondensed" panose="020B0502040204020203" pitchFamily="34" charset="0"/>
              </a:rPr>
              <a:t>A TYPICAL SAMPLE MENU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1D1D1B"/>
                </a:solidFill>
                <a:effectLst/>
                <a:latin typeface="Bahnschrift SemiCondensed" panose="020B0502040204020203" pitchFamily="34" charset="0"/>
              </a:rPr>
              <a:t>About 85% of the fruit and vegetables are grown at Mill on the Brue using organic methods.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9CAFA-E3E3-04F4-74D9-30E23F8B8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" b="4934"/>
          <a:stretch/>
        </p:blipFill>
        <p:spPr>
          <a:xfrm>
            <a:off x="1714500" y="1400175"/>
            <a:ext cx="844867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72C13-51C4-FEB7-488B-6ADDD6A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839494"/>
            <a:ext cx="8460952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933-53E7-2AFF-7782-810212BD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Condensed" panose="020B0502040204020203" pitchFamily="34" charset="0"/>
              </a:rPr>
              <a:t>Nights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A527-12FD-35AE-87F6-889FE317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9267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Other schools will be at Mill on the Brue at the same, we do NOT share accommodations/buildings with them.</a:t>
            </a:r>
          </a:p>
          <a:p>
            <a:r>
              <a:rPr lang="en-GB" dirty="0">
                <a:latin typeface="Bahnschrift SemiCondensed" panose="020B0502040204020203" pitchFamily="34" charset="0"/>
              </a:rPr>
              <a:t>Girls and boys will sleep in separate rooms. </a:t>
            </a:r>
          </a:p>
          <a:p>
            <a:r>
              <a:rPr lang="en-GB" dirty="0">
                <a:latin typeface="Bahnschrift SemiCondensed" panose="020B0502040204020203" pitchFamily="34" charset="0"/>
              </a:rPr>
              <a:t>They will be with their friends, I will get them to write down 2 friends who they want to be with.</a:t>
            </a:r>
          </a:p>
          <a:p>
            <a:r>
              <a:rPr lang="en-GB" dirty="0">
                <a:latin typeface="Bahnschrift SemiCondensed" panose="020B0502040204020203" pitchFamily="34" charset="0"/>
              </a:rPr>
              <a:t>No phones or electronics – I will have all contact details if there is an emergency.</a:t>
            </a:r>
          </a:p>
          <a:p>
            <a:r>
              <a:rPr lang="en-GB" dirty="0">
                <a:latin typeface="Bahnschrift SemiCondensed" panose="020B0502040204020203" pitchFamily="34" charset="0"/>
              </a:rPr>
              <a:t>I will send regular updates and photos to the school, which will send them out for you to see.</a:t>
            </a:r>
          </a:p>
          <a:p>
            <a:r>
              <a:rPr lang="en-GB" dirty="0">
                <a:latin typeface="Bahnschrift SemiCondensed" panose="020B0502040204020203" pitchFamily="34" charset="0"/>
              </a:rPr>
              <a:t>Information regarding sleeping, please make me aware of so we can help and keep everyone safe.</a:t>
            </a:r>
          </a:p>
        </p:txBody>
      </p:sp>
    </p:spTree>
    <p:extLst>
      <p:ext uri="{BB962C8B-B14F-4D97-AF65-F5344CB8AC3E}">
        <p14:creationId xmlns:p14="http://schemas.microsoft.com/office/powerpoint/2010/main" val="13486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3786-CD01-3191-E13C-1B0D5E27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913765"/>
            <a:ext cx="3439160" cy="544893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ahnschrift SemiCondensed" panose="020B0502040204020203" pitchFamily="34" charset="0"/>
              </a:rPr>
              <a:t>What you will need – recommended from Mill on the Brue</a:t>
            </a:r>
            <a:br>
              <a:rPr lang="en-GB" dirty="0">
                <a:latin typeface="Bahnschrift SemiCondensed" panose="020B0502040204020203" pitchFamily="34" charset="0"/>
              </a:rPr>
            </a:br>
            <a:r>
              <a:rPr lang="en-GB" dirty="0">
                <a:latin typeface="Bahnschrift SemiCondensed" panose="020B0502040204020203" pitchFamily="34" charset="0"/>
              </a:rPr>
              <a:t/>
            </a:r>
            <a:br>
              <a:rPr lang="en-GB" dirty="0">
                <a:latin typeface="Bahnschrift SemiCondensed" panose="020B0502040204020203" pitchFamily="34" charset="0"/>
              </a:rPr>
            </a:br>
            <a:r>
              <a:rPr lang="en-GB" sz="3200" dirty="0">
                <a:latin typeface="Bahnschrift SemiCondensed" panose="020B0502040204020203" pitchFamily="34" charset="0"/>
              </a:rPr>
              <a:t>Nearer the time I will send out a kit list of essentials and recommendations.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7A365-8B24-9CC1-480C-C0E79F03DF51}"/>
              </a:ext>
            </a:extLst>
          </p:cNvPr>
          <p:cNvPicPr/>
          <p:nvPr/>
        </p:nvPicPr>
        <p:blipFill rotWithShape="1">
          <a:blip r:embed="rId2"/>
          <a:srcRect r="-6313" b="29597"/>
          <a:stretch/>
        </p:blipFill>
        <p:spPr bwMode="auto">
          <a:xfrm>
            <a:off x="5200996" y="368185"/>
            <a:ext cx="6096000" cy="407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7A365-8B24-9CC1-480C-C0E79F03DF51}"/>
              </a:ext>
            </a:extLst>
          </p:cNvPr>
          <p:cNvPicPr/>
          <p:nvPr/>
        </p:nvPicPr>
        <p:blipFill rotWithShape="1">
          <a:blip r:embed="rId2"/>
          <a:srcRect t="74712" r="-4864"/>
          <a:stretch/>
        </p:blipFill>
        <p:spPr bwMode="auto">
          <a:xfrm>
            <a:off x="5200996" y="4444885"/>
            <a:ext cx="6010275" cy="146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85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29CF-F716-5057-BD11-545923C4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Bahnschrift SemiCondensed" panose="020B0502040204020203" pitchFamily="34" charset="0"/>
              </a:rPr>
              <a:t>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D56BA-516C-B4EE-7A05-07A45E27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213"/>
            <a:ext cx="5505450" cy="1212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ahnschrift SemiCondensed" panose="020B0502040204020203" pitchFamily="34" charset="0"/>
              </a:rPr>
              <a:t>Total £235 – April 5</a:t>
            </a:r>
            <a:r>
              <a:rPr lang="en-GB" baseline="30000" dirty="0">
                <a:latin typeface="Bahnschrift SemiCondensed" panose="020B0502040204020203" pitchFamily="34" charset="0"/>
              </a:rPr>
              <a:t>th</a:t>
            </a:r>
            <a:r>
              <a:rPr lang="en-GB" dirty="0">
                <a:latin typeface="Bahnschrift SemiCondensed" panose="020B0502040204020203" pitchFamily="34" charset="0"/>
              </a:rPr>
              <a:t> 2023</a:t>
            </a:r>
          </a:p>
          <a:p>
            <a:pPr marL="0" indent="0">
              <a:buNone/>
            </a:pPr>
            <a:r>
              <a:rPr lang="en-GB" dirty="0">
                <a:latin typeface="Bahnschrift SemiCondensed" panose="020B0502040204020203" pitchFamily="34" charset="0"/>
              </a:rPr>
              <a:t>Deposit £50 – December 5</a:t>
            </a:r>
            <a:r>
              <a:rPr lang="en-GB" baseline="30000" dirty="0">
                <a:latin typeface="Bahnschrift SemiCondensed" panose="020B0502040204020203" pitchFamily="34" charset="0"/>
              </a:rPr>
              <a:t>th</a:t>
            </a:r>
            <a:r>
              <a:rPr lang="en-GB" dirty="0">
                <a:latin typeface="Bahnschrift SemiCondensed" panose="020B0502040204020203" pitchFamily="34" charset="0"/>
              </a:rPr>
              <a:t> 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DC9B0E-D5F3-5D18-25BA-62253EDF4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26046"/>
              </p:ext>
            </p:extLst>
          </p:nvPr>
        </p:nvGraphicFramePr>
        <p:xfrm>
          <a:off x="1754187" y="2786063"/>
          <a:ext cx="8683626" cy="23590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2714720217"/>
                    </a:ext>
                  </a:extLst>
                </a:gridCol>
                <a:gridCol w="4341813">
                  <a:extLst>
                    <a:ext uri="{9D8B030D-6E8A-4147-A177-3AD203B41FA5}">
                      <a16:colId xmlns:a16="http://schemas.microsoft.com/office/drawing/2014/main" val="3428695951"/>
                    </a:ext>
                  </a:extLst>
                </a:gridCol>
              </a:tblGrid>
              <a:tr h="471805">
                <a:tc>
                  <a:txBody>
                    <a:bodyPr/>
                    <a:lstStyle/>
                    <a:p>
                      <a:r>
                        <a:rPr lang="en-GB" sz="2400" b="1" dirty="0"/>
                        <a:t>December 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dirty="0"/>
                        <a:t> </a:t>
                      </a:r>
                      <a:r>
                        <a:rPr lang="en-GB" sz="2400" b="1" u="sng" dirty="0"/>
                        <a:t>DEPOSIT</a:t>
                      </a:r>
                      <a:endParaRPr lang="en-GB" sz="2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£50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570763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r>
                        <a:rPr lang="en-GB" sz="2400" b="1" dirty="0"/>
                        <a:t>January 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438567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r>
                        <a:rPr lang="en-GB" sz="2400" b="1" dirty="0"/>
                        <a:t>February 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85948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r>
                        <a:rPr lang="en-GB" sz="2400" b="1" dirty="0"/>
                        <a:t>March 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584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r>
                        <a:rPr lang="en-GB" sz="2400" b="1" dirty="0"/>
                        <a:t>April 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£50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632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48BEC4-F9E3-95F1-D6ED-CD789DB0D62C}"/>
              </a:ext>
            </a:extLst>
          </p:cNvPr>
          <p:cNvSpPr txBox="1"/>
          <p:nvPr/>
        </p:nvSpPr>
        <p:spPr>
          <a:xfrm>
            <a:off x="1403350" y="5397500"/>
            <a:ext cx="958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 SemiCondensed" panose="020B0502040204020203" pitchFamily="34" charset="0"/>
              </a:rPr>
              <a:t>Deposit needs to be paid to secure your child a place on this trip</a:t>
            </a:r>
          </a:p>
        </p:txBody>
      </p:sp>
    </p:spTree>
    <p:extLst>
      <p:ext uri="{BB962C8B-B14F-4D97-AF65-F5344CB8AC3E}">
        <p14:creationId xmlns:p14="http://schemas.microsoft.com/office/powerpoint/2010/main" val="239013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52FB-13D3-A7D1-DEC7-6A19907D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 SemiCondensed" panose="020B0502040204020203" pitchFamily="34" charset="0"/>
              </a:rPr>
              <a:t>Information from Mill on the Brue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3A9B-BF1B-BD90-3149-70FD2E5A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Bahnschrift SemiCondensed" panose="020B0502040204020203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Children will then need to walk up with the drive with their cases, so it is advisable to have one with wheels. </a:t>
            </a:r>
          </a:p>
          <a:p>
            <a:r>
              <a:rPr lang="en-US" dirty="0">
                <a:effectLst/>
                <a:latin typeface="Bahnschrift SemiCondensed" panose="020B0502040204020203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Please would students and staff not bring any sweets/snacks</a:t>
            </a:r>
            <a:endParaRPr lang="en-US" dirty="0">
              <a:latin typeface="Bahnschrift SemiCondensed" panose="020B0502040204020203" pitchFamily="34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Bahnschrift SemiCondensed" panose="020B0502040204020203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We are a nut free Centre.</a:t>
            </a:r>
            <a:endParaRPr lang="en-GB" b="1" dirty="0">
              <a:effectLst/>
              <a:latin typeface="Bahnschrift SemiCondensed" panose="020B0502040204020203" pitchFamily="34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Bahnschrift SemiCondensed" panose="020B0502040204020203" pitchFamily="34" charset="0"/>
              </a:rPr>
              <a:t>PLEASE NAME ALL BELONGINGS CLEARLY. </a:t>
            </a:r>
          </a:p>
          <a:p>
            <a:r>
              <a:rPr lang="en-GB" sz="2800" dirty="0">
                <a:latin typeface="Bahnschrift SemiCondensed" panose="020B0502040204020203" pitchFamily="34" charset="0"/>
              </a:rPr>
              <a:t>Any items of clothing left behind will be returned if £5.00 p &amp; p is sent to us, otherwise we give the items to charity at the end of the year.</a:t>
            </a:r>
          </a:p>
          <a:p>
            <a:r>
              <a:rPr lang="en-GB" sz="2800" dirty="0">
                <a:latin typeface="Bahnschrift SemiCondensed" panose="020B0502040204020203" pitchFamily="34" charset="0"/>
              </a:rPr>
              <a:t>Please DO NOT send your child with any valuable items, particularly jewellery, etc., as we cannot guarantee it’s safety</a:t>
            </a:r>
            <a:endParaRPr lang="en-GB" sz="4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6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3" y="83127"/>
            <a:ext cx="3604702" cy="27035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61" y="69706"/>
            <a:ext cx="3555077" cy="2666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75" y="2640734"/>
            <a:ext cx="3663143" cy="2747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27" y="2986823"/>
            <a:ext cx="1945178" cy="1458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920638"/>
            <a:ext cx="3384666" cy="253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77" y="233866"/>
            <a:ext cx="3034145" cy="2275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20678"/>
            <a:ext cx="2804161" cy="2103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7" y="4613014"/>
            <a:ext cx="2790118" cy="2092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6" y="2891885"/>
            <a:ext cx="2130827" cy="15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427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Light Condensed</vt:lpstr>
      <vt:lpstr>Bahnschrift SemiCondensed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Nights away</vt:lpstr>
      <vt:lpstr>What you will need – recommended from Mill on the Brue  Nearer the time I will send out a kit list of essentials and recommendations. </vt:lpstr>
      <vt:lpstr>Payment</vt:lpstr>
      <vt:lpstr>Information from Mill on the Brue</vt:lpstr>
      <vt:lpstr>PowerPoint Presentation</vt:lpstr>
      <vt:lpstr>Welcome videos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Taya Atkinson</dc:creator>
  <cp:lastModifiedBy>Jan Hirons</cp:lastModifiedBy>
  <cp:revision>11</cp:revision>
  <dcterms:created xsi:type="dcterms:W3CDTF">2022-11-10T00:56:15Z</dcterms:created>
  <dcterms:modified xsi:type="dcterms:W3CDTF">2022-11-23T11:07:44Z</dcterms:modified>
</cp:coreProperties>
</file>