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3F128B-C271-4B9D-A943-5AF8D6D6AA80}" type="datetimeFigureOut">
              <a:rPr lang="en-GB" smtClean="0"/>
              <a:t>21/10/2018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C6B8D6-646E-4AFC-B134-C95F574EB984}" type="slidenum">
              <a:rPr lang="en-GB" smtClean="0"/>
              <a:t>‹#›</a:t>
            </a:fld>
            <a:endParaRPr lang="en-GB"/>
          </a:p>
        </p:txBody>
      </p:sp>
    </p:spTree>
    <p:extLst>
      <p:ext uri="{BB962C8B-B14F-4D97-AF65-F5344CB8AC3E}">
        <p14:creationId xmlns:p14="http://schemas.microsoft.com/office/powerpoint/2010/main" val="219383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3F128B-C271-4B9D-A943-5AF8D6D6AA80}" type="datetimeFigureOut">
              <a:rPr lang="en-GB" smtClean="0"/>
              <a:t>21/10/2018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C6B8D6-646E-4AFC-B134-C95F574EB984}" type="slidenum">
              <a:rPr lang="en-GB" smtClean="0"/>
              <a:t>‹#›</a:t>
            </a:fld>
            <a:endParaRPr lang="en-GB"/>
          </a:p>
        </p:txBody>
      </p:sp>
    </p:spTree>
    <p:extLst>
      <p:ext uri="{BB962C8B-B14F-4D97-AF65-F5344CB8AC3E}">
        <p14:creationId xmlns:p14="http://schemas.microsoft.com/office/powerpoint/2010/main" val="217470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3F128B-C271-4B9D-A943-5AF8D6D6AA80}" type="datetimeFigureOut">
              <a:rPr lang="en-GB" smtClean="0"/>
              <a:t>21/10/2018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C6B8D6-646E-4AFC-B134-C95F574EB984}" type="slidenum">
              <a:rPr lang="en-GB" smtClean="0"/>
              <a:t>‹#›</a:t>
            </a:fld>
            <a:endParaRPr lang="en-GB"/>
          </a:p>
        </p:txBody>
      </p:sp>
    </p:spTree>
    <p:extLst>
      <p:ext uri="{BB962C8B-B14F-4D97-AF65-F5344CB8AC3E}">
        <p14:creationId xmlns:p14="http://schemas.microsoft.com/office/powerpoint/2010/main" val="289275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3F128B-C271-4B9D-A943-5AF8D6D6AA80}" type="datetimeFigureOut">
              <a:rPr lang="en-GB" smtClean="0"/>
              <a:t>21/10/2018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C6B8D6-646E-4AFC-B134-C95F574EB984}" type="slidenum">
              <a:rPr lang="en-GB" smtClean="0"/>
              <a:t>‹#›</a:t>
            </a:fld>
            <a:endParaRPr lang="en-GB"/>
          </a:p>
        </p:txBody>
      </p:sp>
    </p:spTree>
    <p:extLst>
      <p:ext uri="{BB962C8B-B14F-4D97-AF65-F5344CB8AC3E}">
        <p14:creationId xmlns:p14="http://schemas.microsoft.com/office/powerpoint/2010/main" val="218193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F128B-C271-4B9D-A943-5AF8D6D6AA80}" type="datetimeFigureOut">
              <a:rPr lang="en-GB" smtClean="0"/>
              <a:t>21/10/2018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C6B8D6-646E-4AFC-B134-C95F574EB984}" type="slidenum">
              <a:rPr lang="en-GB" smtClean="0"/>
              <a:t>‹#›</a:t>
            </a:fld>
            <a:endParaRPr lang="en-GB"/>
          </a:p>
        </p:txBody>
      </p:sp>
    </p:spTree>
    <p:extLst>
      <p:ext uri="{BB962C8B-B14F-4D97-AF65-F5344CB8AC3E}">
        <p14:creationId xmlns:p14="http://schemas.microsoft.com/office/powerpoint/2010/main" val="221788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3F128B-C271-4B9D-A943-5AF8D6D6AA80}" type="datetimeFigureOut">
              <a:rPr lang="en-GB" smtClean="0"/>
              <a:t>21/10/2018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C6B8D6-646E-4AFC-B134-C95F574EB984}" type="slidenum">
              <a:rPr lang="en-GB" smtClean="0"/>
              <a:t>‹#›</a:t>
            </a:fld>
            <a:endParaRPr lang="en-GB"/>
          </a:p>
        </p:txBody>
      </p:sp>
    </p:spTree>
    <p:extLst>
      <p:ext uri="{BB962C8B-B14F-4D97-AF65-F5344CB8AC3E}">
        <p14:creationId xmlns:p14="http://schemas.microsoft.com/office/powerpoint/2010/main" val="331830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3F128B-C271-4B9D-A943-5AF8D6D6AA80}" type="datetimeFigureOut">
              <a:rPr lang="en-GB" smtClean="0"/>
              <a:t>21/10/2018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C6B8D6-646E-4AFC-B134-C95F574EB984}" type="slidenum">
              <a:rPr lang="en-GB" smtClean="0"/>
              <a:t>‹#›</a:t>
            </a:fld>
            <a:endParaRPr lang="en-GB"/>
          </a:p>
        </p:txBody>
      </p:sp>
    </p:spTree>
    <p:extLst>
      <p:ext uri="{BB962C8B-B14F-4D97-AF65-F5344CB8AC3E}">
        <p14:creationId xmlns:p14="http://schemas.microsoft.com/office/powerpoint/2010/main" val="284188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3F128B-C271-4B9D-A943-5AF8D6D6AA80}" type="datetimeFigureOut">
              <a:rPr lang="en-GB" smtClean="0"/>
              <a:t>21/10/2018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C6B8D6-646E-4AFC-B134-C95F574EB984}" type="slidenum">
              <a:rPr lang="en-GB" smtClean="0"/>
              <a:t>‹#›</a:t>
            </a:fld>
            <a:endParaRPr lang="en-GB"/>
          </a:p>
        </p:txBody>
      </p:sp>
    </p:spTree>
    <p:extLst>
      <p:ext uri="{BB962C8B-B14F-4D97-AF65-F5344CB8AC3E}">
        <p14:creationId xmlns:p14="http://schemas.microsoft.com/office/powerpoint/2010/main" val="422041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F128B-C271-4B9D-A943-5AF8D6D6AA80}" type="datetimeFigureOut">
              <a:rPr lang="en-GB" smtClean="0"/>
              <a:t>21/10/2018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C6B8D6-646E-4AFC-B134-C95F574EB984}" type="slidenum">
              <a:rPr lang="en-GB" smtClean="0"/>
              <a:t>‹#›</a:t>
            </a:fld>
            <a:endParaRPr lang="en-GB"/>
          </a:p>
        </p:txBody>
      </p:sp>
    </p:spTree>
    <p:extLst>
      <p:ext uri="{BB962C8B-B14F-4D97-AF65-F5344CB8AC3E}">
        <p14:creationId xmlns:p14="http://schemas.microsoft.com/office/powerpoint/2010/main" val="151024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F128B-C271-4B9D-A943-5AF8D6D6AA80}" type="datetimeFigureOut">
              <a:rPr lang="en-GB" smtClean="0"/>
              <a:t>21/10/2018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C6B8D6-646E-4AFC-B134-C95F574EB984}" type="slidenum">
              <a:rPr lang="en-GB" smtClean="0"/>
              <a:t>‹#›</a:t>
            </a:fld>
            <a:endParaRPr lang="en-GB"/>
          </a:p>
        </p:txBody>
      </p:sp>
    </p:spTree>
    <p:extLst>
      <p:ext uri="{BB962C8B-B14F-4D97-AF65-F5344CB8AC3E}">
        <p14:creationId xmlns:p14="http://schemas.microsoft.com/office/powerpoint/2010/main" val="375990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F128B-C271-4B9D-A943-5AF8D6D6AA80}" type="datetimeFigureOut">
              <a:rPr lang="en-GB" smtClean="0"/>
              <a:t>21/10/2018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C6B8D6-646E-4AFC-B134-C95F574EB984}" type="slidenum">
              <a:rPr lang="en-GB" smtClean="0"/>
              <a:t>‹#›</a:t>
            </a:fld>
            <a:endParaRPr lang="en-GB"/>
          </a:p>
        </p:txBody>
      </p:sp>
    </p:spTree>
    <p:extLst>
      <p:ext uri="{BB962C8B-B14F-4D97-AF65-F5344CB8AC3E}">
        <p14:creationId xmlns:p14="http://schemas.microsoft.com/office/powerpoint/2010/main" val="119572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F128B-C271-4B9D-A943-5AF8D6D6AA80}" type="datetimeFigureOut">
              <a:rPr lang="en-GB" smtClean="0"/>
              <a:t>21/10/2018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6B8D6-646E-4AFC-B134-C95F574EB984}" type="slidenum">
              <a:rPr lang="en-GB" smtClean="0"/>
              <a:t>‹#›</a:t>
            </a:fld>
            <a:endParaRPr lang="en-GB"/>
          </a:p>
        </p:txBody>
      </p:sp>
    </p:spTree>
    <p:extLst>
      <p:ext uri="{BB962C8B-B14F-4D97-AF65-F5344CB8AC3E}">
        <p14:creationId xmlns:p14="http://schemas.microsoft.com/office/powerpoint/2010/main" val="1449767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087" y="775561"/>
            <a:ext cx="7772400" cy="1470025"/>
          </a:xfrm>
        </p:spPr>
        <p:txBody>
          <a:bodyPr/>
          <a:lstStyle/>
          <a:p>
            <a:r>
              <a:rPr lang="en-GB" b="1" u="sng" dirty="0" smtClean="0">
                <a:latin typeface="Comic Sans MS" pitchFamily="66" charset="0"/>
              </a:rPr>
              <a:t>Year 2 SATs Workshop </a:t>
            </a:r>
            <a:endParaRPr lang="en-GB" b="1" u="sng" dirty="0">
              <a:latin typeface="Comic Sans MS" pitchFamily="66" charset="0"/>
            </a:endParaRPr>
          </a:p>
        </p:txBody>
      </p:sp>
      <p:pic>
        <p:nvPicPr>
          <p:cNvPr id="6146" name="Picture 2" descr="http://www.berkleyschool.co.uk/wp-content/uploads/2017/05/Berkley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6950"/>
            <a:ext cx="827584" cy="761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escription: school_with_rainbow"/>
          <p:cNvPicPr/>
          <p:nvPr/>
        </p:nvPicPr>
        <p:blipFill>
          <a:blip r:embed="rId3"/>
          <a:srcRect/>
          <a:stretch>
            <a:fillRect/>
          </a:stretch>
        </p:blipFill>
        <p:spPr bwMode="auto">
          <a:xfrm>
            <a:off x="1702687" y="2204864"/>
            <a:ext cx="5791200" cy="4362450"/>
          </a:xfrm>
          <a:prstGeom prst="rect">
            <a:avLst/>
          </a:prstGeom>
          <a:noFill/>
          <a:ln w="38100" cmpd="sng">
            <a:solidFill>
              <a:srgbClr val="622423"/>
            </a:solidFill>
            <a:miter lim="800000"/>
            <a:headEnd/>
            <a:tailEnd/>
          </a:ln>
          <a:effectLst/>
        </p:spPr>
      </p:pic>
    </p:spTree>
    <p:extLst>
      <p:ext uri="{BB962C8B-B14F-4D97-AF65-F5344CB8AC3E}">
        <p14:creationId xmlns:p14="http://schemas.microsoft.com/office/powerpoint/2010/main" val="59320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03" t="16856" r="22805" b="11111"/>
          <a:stretch/>
        </p:blipFill>
        <p:spPr bwMode="auto">
          <a:xfrm>
            <a:off x="395536" y="260648"/>
            <a:ext cx="8447881"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66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03" t="17262" r="22805" b="10912"/>
          <a:stretch/>
        </p:blipFill>
        <p:spPr bwMode="auto">
          <a:xfrm>
            <a:off x="395536" y="260648"/>
            <a:ext cx="8472279"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71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80" t="16865" r="23140" b="12500"/>
          <a:stretch/>
        </p:blipFill>
        <p:spPr bwMode="auto">
          <a:xfrm>
            <a:off x="323528" y="260648"/>
            <a:ext cx="849957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84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GB" dirty="0" smtClean="0">
                <a:latin typeface="Comic Sans MS" pitchFamily="66" charset="0"/>
              </a:rPr>
              <a:t>Please take a look at the past papers and the performance descriptors. </a:t>
            </a:r>
          </a:p>
          <a:p>
            <a:endParaRPr lang="en-GB" dirty="0">
              <a:latin typeface="Comic Sans MS" pitchFamily="66" charset="0"/>
            </a:endParaRPr>
          </a:p>
          <a:p>
            <a:r>
              <a:rPr lang="en-GB" dirty="0" smtClean="0">
                <a:latin typeface="Comic Sans MS" pitchFamily="66" charset="0"/>
              </a:rPr>
              <a:t>Please don’t hesitate to ask us if you have any questions.  </a:t>
            </a:r>
          </a:p>
          <a:p>
            <a:endParaRPr lang="en-GB" dirty="0">
              <a:latin typeface="Comic Sans MS" pitchFamily="66" charset="0"/>
            </a:endParaRPr>
          </a:p>
          <a:p>
            <a:r>
              <a:rPr lang="en-GB" dirty="0" smtClean="0">
                <a:latin typeface="Comic Sans MS" pitchFamily="66" charset="0"/>
              </a:rPr>
              <a:t>Free feel to take home a ‘how to help your child’ sheet.</a:t>
            </a:r>
          </a:p>
          <a:p>
            <a:endParaRPr lang="en-GB" dirty="0">
              <a:latin typeface="Comic Sans MS" pitchFamily="66" charset="0"/>
            </a:endParaRPr>
          </a:p>
          <a:p>
            <a:r>
              <a:rPr lang="en-GB" dirty="0" smtClean="0">
                <a:latin typeface="Comic Sans MS" pitchFamily="66" charset="0"/>
              </a:rPr>
              <a:t>Many Thanks </a:t>
            </a:r>
            <a:endParaRPr lang="en-GB" dirty="0">
              <a:latin typeface="Comic Sans MS" pitchFamily="66" charset="0"/>
            </a:endParaRPr>
          </a:p>
        </p:txBody>
      </p:sp>
    </p:spTree>
    <p:extLst>
      <p:ext uri="{BB962C8B-B14F-4D97-AF65-F5344CB8AC3E}">
        <p14:creationId xmlns:p14="http://schemas.microsoft.com/office/powerpoint/2010/main" val="257547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omic Sans MS" pitchFamily="66" charset="0"/>
              </a:rPr>
              <a:t>May 2019 </a:t>
            </a:r>
            <a:endParaRPr lang="en-GB" b="1" u="sng"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Comic Sans MS" pitchFamily="66" charset="0"/>
              </a:rPr>
              <a:t>Welcome and thank you for coming.  Although it may seem daunting that our little Year 2 children have to sit these exams next year it is important that we teach and equip them to deal with the exams and thus allow every child to perform to their maximum potential. </a:t>
            </a:r>
          </a:p>
          <a:p>
            <a:pPr marL="0" indent="0">
              <a:buNone/>
            </a:pPr>
            <a:endParaRPr lang="en-GB" dirty="0" smtClean="0">
              <a:latin typeface="Comic Sans MS" pitchFamily="66" charset="0"/>
            </a:endParaRPr>
          </a:p>
          <a:p>
            <a:r>
              <a:rPr lang="en-GB" dirty="0" smtClean="0">
                <a:latin typeface="Comic Sans MS" pitchFamily="66" charset="0"/>
              </a:rPr>
              <a:t>We ensure that the exam process is a relaxed and calm activity.  </a:t>
            </a:r>
            <a:endParaRPr lang="en-GB" dirty="0">
              <a:latin typeface="Comic Sans MS" pitchFamily="66" charset="0"/>
            </a:endParaRPr>
          </a:p>
        </p:txBody>
      </p:sp>
    </p:spTree>
    <p:extLst>
      <p:ext uri="{BB962C8B-B14F-4D97-AF65-F5344CB8AC3E}">
        <p14:creationId xmlns:p14="http://schemas.microsoft.com/office/powerpoint/2010/main" val="343430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omic Sans MS" pitchFamily="66" charset="0"/>
              </a:rPr>
              <a:t>What are SATs? </a:t>
            </a:r>
            <a:endParaRPr lang="en-GB" b="1" u="sng" dirty="0">
              <a:latin typeface="Comic Sans MS" pitchFamily="66" charset="0"/>
            </a:endParaRPr>
          </a:p>
        </p:txBody>
      </p:sp>
      <p:sp>
        <p:nvSpPr>
          <p:cNvPr id="3" name="Content Placeholder 2"/>
          <p:cNvSpPr>
            <a:spLocks noGrp="1"/>
          </p:cNvSpPr>
          <p:nvPr>
            <p:ph idx="1"/>
          </p:nvPr>
        </p:nvSpPr>
        <p:spPr/>
        <p:txBody>
          <a:bodyPr>
            <a:normAutofit fontScale="70000" lnSpcReduction="20000"/>
          </a:bodyPr>
          <a:lstStyle/>
          <a:p>
            <a:r>
              <a:rPr lang="en-GB" sz="3600" dirty="0" smtClean="0">
                <a:latin typeface="Comic Sans MS" pitchFamily="66" charset="0"/>
              </a:rPr>
              <a:t>SATs are the assessments made at the end of both Key Stage 1 and Key Stage 2. </a:t>
            </a:r>
          </a:p>
          <a:p>
            <a:r>
              <a:rPr lang="en-GB" sz="3600" dirty="0" smtClean="0">
                <a:latin typeface="Comic Sans MS" pitchFamily="66" charset="0"/>
              </a:rPr>
              <a:t>The role of the SATs tests is to </a:t>
            </a:r>
            <a:r>
              <a:rPr lang="en-GB" sz="3600" b="1" dirty="0" smtClean="0">
                <a:latin typeface="Comic Sans MS" pitchFamily="66" charset="0"/>
              </a:rPr>
              <a:t>support teachers in making their final judgement of teacher assessment. </a:t>
            </a:r>
            <a:endParaRPr lang="en-GB" sz="3600" dirty="0" smtClean="0">
              <a:latin typeface="Comic Sans MS" pitchFamily="66" charset="0"/>
            </a:endParaRPr>
          </a:p>
          <a:p>
            <a:r>
              <a:rPr lang="en-GB" sz="3600" dirty="0" smtClean="0">
                <a:latin typeface="Comic Sans MS" pitchFamily="66" charset="0"/>
              </a:rPr>
              <a:t>Your child’s attainment at the end of KS1 will be reported as: working towards, working at or working at greater depth in relation to the Year 2 objectives. </a:t>
            </a:r>
          </a:p>
          <a:p>
            <a:r>
              <a:rPr lang="en-GB" sz="3600" dirty="0" smtClean="0">
                <a:latin typeface="Comic Sans MS" pitchFamily="66" charset="0"/>
              </a:rPr>
              <a:t>3 parts – Maths, Reading and SPAG</a:t>
            </a:r>
          </a:p>
          <a:p>
            <a:r>
              <a:rPr lang="en-GB" sz="3600" dirty="0" smtClean="0">
                <a:latin typeface="Comic Sans MS" pitchFamily="66" charset="0"/>
              </a:rPr>
              <a:t>No fixed dates – have the whole of May to complete. </a:t>
            </a:r>
          </a:p>
          <a:p>
            <a:r>
              <a:rPr lang="en-GB" sz="3600" dirty="0" smtClean="0">
                <a:latin typeface="Comic Sans MS" pitchFamily="66" charset="0"/>
              </a:rPr>
              <a:t>No holidays in May please!  </a:t>
            </a:r>
          </a:p>
          <a:p>
            <a:endParaRPr lang="en-GB" dirty="0"/>
          </a:p>
        </p:txBody>
      </p:sp>
    </p:spTree>
    <p:extLst>
      <p:ext uri="{BB962C8B-B14F-4D97-AF65-F5344CB8AC3E}">
        <p14:creationId xmlns:p14="http://schemas.microsoft.com/office/powerpoint/2010/main" val="116913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omic Sans MS" pitchFamily="66" charset="0"/>
              </a:rPr>
              <a:t>Maths </a:t>
            </a:r>
            <a:endParaRPr lang="en-GB" b="1" u="sng"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There are two papers – arithmetic and problem solving.</a:t>
            </a:r>
          </a:p>
          <a:p>
            <a:r>
              <a:rPr lang="en-GB" dirty="0" smtClean="0">
                <a:latin typeface="Comic Sans MS" pitchFamily="66" charset="0"/>
              </a:rPr>
              <a:t>No time limit  but approximately 20 minutes for arithmetic paper and 35 minutes for problem solving. </a:t>
            </a:r>
            <a:endParaRPr lang="en-GB" dirty="0">
              <a:latin typeface="Comic Sans MS" pitchFamily="66" charset="0"/>
            </a:endParaRPr>
          </a:p>
        </p:txBody>
      </p:sp>
    </p:spTree>
    <p:extLst>
      <p:ext uri="{BB962C8B-B14F-4D97-AF65-F5344CB8AC3E}">
        <p14:creationId xmlns:p14="http://schemas.microsoft.com/office/powerpoint/2010/main" val="365818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omic Sans MS" pitchFamily="66" charset="0"/>
              </a:rPr>
              <a:t>Reading </a:t>
            </a:r>
            <a:endParaRPr lang="en-GB" b="1" u="sng"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There are two papers – paper 1 and paper 2 </a:t>
            </a:r>
          </a:p>
          <a:p>
            <a:r>
              <a:rPr lang="en-GB" dirty="0" smtClean="0">
                <a:latin typeface="Comic Sans MS" pitchFamily="66" charset="0"/>
              </a:rPr>
              <a:t>Both papers are marked out of 20 </a:t>
            </a:r>
          </a:p>
          <a:p>
            <a:r>
              <a:rPr lang="en-GB" dirty="0" smtClean="0">
                <a:latin typeface="Comic Sans MS" pitchFamily="66" charset="0"/>
              </a:rPr>
              <a:t>Paper 1 takes approximately 30 minutes </a:t>
            </a:r>
          </a:p>
          <a:p>
            <a:r>
              <a:rPr lang="en-GB" dirty="0" smtClean="0">
                <a:latin typeface="Comic Sans MS" pitchFamily="66" charset="0"/>
              </a:rPr>
              <a:t>Paper 2 takes approximately 40 minutes </a:t>
            </a:r>
          </a:p>
          <a:p>
            <a:r>
              <a:rPr lang="en-GB" dirty="0" smtClean="0">
                <a:latin typeface="Comic Sans MS" pitchFamily="66" charset="0"/>
              </a:rPr>
              <a:t>Paper 2 – answer booklet is separate </a:t>
            </a:r>
          </a:p>
          <a:p>
            <a:endParaRPr lang="en-GB" dirty="0"/>
          </a:p>
        </p:txBody>
      </p:sp>
    </p:spTree>
    <p:extLst>
      <p:ext uri="{BB962C8B-B14F-4D97-AF65-F5344CB8AC3E}">
        <p14:creationId xmlns:p14="http://schemas.microsoft.com/office/powerpoint/2010/main" val="22354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omic Sans MS" pitchFamily="66" charset="0"/>
              </a:rPr>
              <a:t>SPAG </a:t>
            </a:r>
            <a:endParaRPr lang="en-GB" b="1" u="sng"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There are two papers – a spelling paper and a grammar question paper </a:t>
            </a:r>
          </a:p>
          <a:p>
            <a:r>
              <a:rPr lang="en-GB" dirty="0" smtClean="0">
                <a:latin typeface="Comic Sans MS" pitchFamily="66" charset="0"/>
              </a:rPr>
              <a:t>The spelling paper is 20 words and takes approximately 15 minutes to complete </a:t>
            </a:r>
          </a:p>
          <a:p>
            <a:r>
              <a:rPr lang="en-GB" dirty="0" smtClean="0">
                <a:latin typeface="Comic Sans MS" pitchFamily="66" charset="0"/>
              </a:rPr>
              <a:t>The grammar question paper takes approximately 20 minutes to complete </a:t>
            </a:r>
            <a:endParaRPr lang="en-GB" dirty="0">
              <a:latin typeface="Comic Sans MS" pitchFamily="66" charset="0"/>
            </a:endParaRPr>
          </a:p>
        </p:txBody>
      </p:sp>
    </p:spTree>
    <p:extLst>
      <p:ext uri="{BB962C8B-B14F-4D97-AF65-F5344CB8AC3E}">
        <p14:creationId xmlns:p14="http://schemas.microsoft.com/office/powerpoint/2010/main" val="85966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buNone/>
            </a:pP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14" t="15340" r="22694" b="9723"/>
          <a:stretch/>
        </p:blipFill>
        <p:spPr bwMode="auto">
          <a:xfrm>
            <a:off x="539552" y="476672"/>
            <a:ext cx="784887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47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omic Sans MS" pitchFamily="66" charset="0"/>
              </a:rPr>
              <a:t>How to help your child </a:t>
            </a:r>
            <a:br>
              <a:rPr lang="en-GB" b="1" u="sng" dirty="0" smtClean="0">
                <a:latin typeface="Comic Sans MS" pitchFamily="66" charset="0"/>
              </a:rPr>
            </a:br>
            <a:endParaRPr lang="en-GB" b="1" u="sng" dirty="0">
              <a:latin typeface="Comic Sans MS" pitchFamily="66" charset="0"/>
            </a:endParaRPr>
          </a:p>
        </p:txBody>
      </p:sp>
      <p:sp>
        <p:nvSpPr>
          <p:cNvPr id="3" name="Content Placeholder 2"/>
          <p:cNvSpPr>
            <a:spLocks noGrp="1"/>
          </p:cNvSpPr>
          <p:nvPr>
            <p:ph idx="1"/>
          </p:nvPr>
        </p:nvSpPr>
        <p:spPr>
          <a:xfrm>
            <a:off x="467544" y="1124744"/>
            <a:ext cx="8229600" cy="5256584"/>
          </a:xfrm>
        </p:spPr>
        <p:txBody>
          <a:bodyPr>
            <a:normAutofit fontScale="25000" lnSpcReduction="20000"/>
          </a:bodyPr>
          <a:lstStyle/>
          <a:p>
            <a:endParaRPr lang="en-GB" sz="5100" dirty="0">
              <a:latin typeface="Comic Sans MS" pitchFamily="66" charset="0"/>
            </a:endParaRPr>
          </a:p>
          <a:p>
            <a:r>
              <a:rPr lang="en-GB" sz="7400" dirty="0" smtClean="0">
                <a:latin typeface="Comic Sans MS" pitchFamily="66" charset="0"/>
              </a:rPr>
              <a:t>First </a:t>
            </a:r>
            <a:r>
              <a:rPr lang="en-GB" sz="7400" dirty="0">
                <a:latin typeface="Comic Sans MS" pitchFamily="66" charset="0"/>
              </a:rPr>
              <a:t>and foremost, support and reassure your child that there is nothing to worry about and that they should always just try their best. Praise and encourage! </a:t>
            </a:r>
            <a:endParaRPr lang="en-GB" sz="7400" dirty="0" smtClean="0">
              <a:latin typeface="Comic Sans MS" pitchFamily="66" charset="0"/>
            </a:endParaRPr>
          </a:p>
          <a:p>
            <a:pPr marL="0" indent="0">
              <a:buNone/>
            </a:pPr>
            <a:endParaRPr lang="en-GB" sz="7400" dirty="0">
              <a:latin typeface="Comic Sans MS" pitchFamily="66" charset="0"/>
            </a:endParaRPr>
          </a:p>
          <a:p>
            <a:r>
              <a:rPr lang="en-GB" sz="7400" dirty="0" smtClean="0">
                <a:latin typeface="Comic Sans MS" pitchFamily="66" charset="0"/>
              </a:rPr>
              <a:t>Ensure </a:t>
            </a:r>
            <a:r>
              <a:rPr lang="en-GB" sz="7400" dirty="0">
                <a:latin typeface="Comic Sans MS" pitchFamily="66" charset="0"/>
              </a:rPr>
              <a:t>your child has the best possible attendance at school. </a:t>
            </a:r>
            <a:endParaRPr lang="en-GB" sz="7400" dirty="0" smtClean="0">
              <a:latin typeface="Comic Sans MS" pitchFamily="66" charset="0"/>
            </a:endParaRPr>
          </a:p>
          <a:p>
            <a:pPr marL="0" indent="0">
              <a:buNone/>
            </a:pPr>
            <a:endParaRPr lang="en-GB" sz="7400" dirty="0">
              <a:latin typeface="Comic Sans MS" pitchFamily="66" charset="0"/>
            </a:endParaRPr>
          </a:p>
          <a:p>
            <a:r>
              <a:rPr lang="en-GB" sz="7400" dirty="0" smtClean="0">
                <a:latin typeface="Comic Sans MS" pitchFamily="66" charset="0"/>
              </a:rPr>
              <a:t>Support </a:t>
            </a:r>
            <a:r>
              <a:rPr lang="en-GB" sz="7400" dirty="0">
                <a:latin typeface="Comic Sans MS" pitchFamily="66" charset="0"/>
              </a:rPr>
              <a:t>your child with any homework tasks – these are related to the tests and are designed to help your child practise the skills they will need. </a:t>
            </a:r>
            <a:endParaRPr lang="en-GB" sz="7400" dirty="0" smtClean="0">
              <a:latin typeface="Comic Sans MS" pitchFamily="66" charset="0"/>
            </a:endParaRPr>
          </a:p>
          <a:p>
            <a:pPr marL="0" indent="0">
              <a:buNone/>
            </a:pPr>
            <a:endParaRPr lang="en-GB" sz="7400" dirty="0">
              <a:latin typeface="Comic Sans MS" pitchFamily="66" charset="0"/>
            </a:endParaRPr>
          </a:p>
          <a:p>
            <a:r>
              <a:rPr lang="en-GB" sz="7400" dirty="0" smtClean="0">
                <a:latin typeface="Comic Sans MS" pitchFamily="66" charset="0"/>
              </a:rPr>
              <a:t>Reading</a:t>
            </a:r>
            <a:r>
              <a:rPr lang="en-GB" sz="7400" dirty="0">
                <a:latin typeface="Comic Sans MS" pitchFamily="66" charset="0"/>
              </a:rPr>
              <a:t>, spelling and arithmetic (e.g. times tables) are always good to practise. </a:t>
            </a:r>
            <a:endParaRPr lang="en-GB" sz="7400" dirty="0" smtClean="0">
              <a:latin typeface="Comic Sans MS" pitchFamily="66" charset="0"/>
            </a:endParaRPr>
          </a:p>
          <a:p>
            <a:pPr marL="0" indent="0">
              <a:buNone/>
            </a:pPr>
            <a:endParaRPr lang="en-GB" sz="7400" dirty="0">
              <a:latin typeface="Comic Sans MS" pitchFamily="66" charset="0"/>
            </a:endParaRPr>
          </a:p>
          <a:p>
            <a:r>
              <a:rPr lang="en-GB" sz="7400" dirty="0" smtClean="0">
                <a:latin typeface="Comic Sans MS" pitchFamily="66" charset="0"/>
              </a:rPr>
              <a:t>Talk </a:t>
            </a:r>
            <a:r>
              <a:rPr lang="en-GB" sz="7400" dirty="0">
                <a:latin typeface="Comic Sans MS" pitchFamily="66" charset="0"/>
              </a:rPr>
              <a:t>to your child about what they have learnt at school and what book(s) they are reading (the character, the plot, their opinion). </a:t>
            </a:r>
            <a:endParaRPr lang="en-GB" sz="7400" dirty="0" smtClean="0">
              <a:latin typeface="Comic Sans MS" pitchFamily="66" charset="0"/>
            </a:endParaRPr>
          </a:p>
          <a:p>
            <a:pPr marL="0" indent="0">
              <a:buNone/>
            </a:pPr>
            <a:endParaRPr lang="en-GB" sz="7400" dirty="0">
              <a:latin typeface="Comic Sans MS" pitchFamily="66" charset="0"/>
            </a:endParaRPr>
          </a:p>
          <a:p>
            <a:r>
              <a:rPr lang="en-GB" sz="7400" dirty="0" smtClean="0">
                <a:latin typeface="Comic Sans MS" pitchFamily="66" charset="0"/>
              </a:rPr>
              <a:t>Make </a:t>
            </a:r>
            <a:r>
              <a:rPr lang="en-GB" sz="7400" dirty="0">
                <a:latin typeface="Comic Sans MS" pitchFamily="66" charset="0"/>
              </a:rPr>
              <a:t>sure your child has a good sleep and healthy breakfast every morning </a:t>
            </a:r>
          </a:p>
          <a:p>
            <a:endParaRPr lang="en-GB" dirty="0"/>
          </a:p>
        </p:txBody>
      </p:sp>
    </p:spTree>
    <p:extLst>
      <p:ext uri="{BB962C8B-B14F-4D97-AF65-F5344CB8AC3E}">
        <p14:creationId xmlns:p14="http://schemas.microsoft.com/office/powerpoint/2010/main" val="12386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68" t="17063" r="22917" b="11110"/>
          <a:stretch/>
        </p:blipFill>
        <p:spPr bwMode="auto">
          <a:xfrm>
            <a:off x="323528" y="188640"/>
            <a:ext cx="8410613"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229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444</Words>
  <Application>Microsoft Office PowerPoint</Application>
  <PresentationFormat>On-screen Show (4:3)</PresentationFormat>
  <Paragraphs>45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Comic Sans MS</vt:lpstr>
      <vt:lpstr>Office Theme</vt:lpstr>
      <vt:lpstr>Year 2 SATs Workshop </vt:lpstr>
      <vt:lpstr>May 2019 </vt:lpstr>
      <vt:lpstr>What are SATs? </vt:lpstr>
      <vt:lpstr>Maths </vt:lpstr>
      <vt:lpstr>Reading </vt:lpstr>
      <vt:lpstr>SPAG </vt:lpstr>
      <vt:lpstr>PowerPoint Presentation</vt:lpstr>
      <vt:lpstr>How to help your child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SATs</dc:title>
  <dc:creator>Luci Pickford</dc:creator>
  <cp:lastModifiedBy>Luci Pickford</cp:lastModifiedBy>
  <cp:revision>5</cp:revision>
  <dcterms:created xsi:type="dcterms:W3CDTF">2018-10-21T19:37:26Z</dcterms:created>
  <dcterms:modified xsi:type="dcterms:W3CDTF">2018-10-21T20:10:17Z</dcterms:modified>
</cp:coreProperties>
</file>